
<file path=[Content_Types].xml><?xml version="1.0" encoding="utf-8"?>
<Types xmlns="http://schemas.openxmlformats.org/package/2006/content-types">
  <Default Extension="fntdata" ContentType="application/x-fontdata"/>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7"/>
  </p:notesMasterIdLst>
  <p:sldIdLst>
    <p:sldId id="256" r:id="rId2"/>
    <p:sldId id="257" r:id="rId3"/>
    <p:sldId id="305" r:id="rId4"/>
    <p:sldId id="317" r:id="rId5"/>
    <p:sldId id="310" r:id="rId6"/>
    <p:sldId id="260" r:id="rId7"/>
    <p:sldId id="262" r:id="rId8"/>
    <p:sldId id="265" r:id="rId9"/>
    <p:sldId id="312" r:id="rId10"/>
    <p:sldId id="313" r:id="rId11"/>
    <p:sldId id="314" r:id="rId12"/>
    <p:sldId id="315" r:id="rId13"/>
    <p:sldId id="278" r:id="rId14"/>
    <p:sldId id="258" r:id="rId15"/>
    <p:sldId id="318" r:id="rId16"/>
    <p:sldId id="26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3" r:id="rId30"/>
    <p:sldId id="331" r:id="rId31"/>
    <p:sldId id="343" r:id="rId32"/>
    <p:sldId id="335" r:id="rId33"/>
    <p:sldId id="336" r:id="rId34"/>
    <p:sldId id="337" r:id="rId35"/>
    <p:sldId id="279" r:id="rId36"/>
    <p:sldId id="339" r:id="rId37"/>
    <p:sldId id="338" r:id="rId38"/>
    <p:sldId id="340" r:id="rId39"/>
    <p:sldId id="306" r:id="rId40"/>
    <p:sldId id="307" r:id="rId41"/>
    <p:sldId id="344" r:id="rId42"/>
    <p:sldId id="345" r:id="rId43"/>
    <p:sldId id="346" r:id="rId44"/>
    <p:sldId id="283" r:id="rId45"/>
    <p:sldId id="280" r:id="rId46"/>
  </p:sldIdLst>
  <p:sldSz cx="9144000" cy="5143500" type="screen16x9"/>
  <p:notesSz cx="6858000" cy="9144000"/>
  <p:embeddedFontLst>
    <p:embeddedFont>
      <p:font typeface="Montserrat" panose="02000000000000000000" pitchFamily="2" charset="0"/>
      <p:regular r:id="rId48"/>
      <p:bold r:id="rId49"/>
      <p:italic r:id="rId50"/>
      <p:boldItalic r:id="rId51"/>
    </p:embeddedFont>
    <p:embeddedFont>
      <p:font typeface="Nunito Sans" pitchFamily="2" charset="0"/>
      <p:regular r:id="rId52"/>
      <p:bold r:id="rId53"/>
      <p:italic r:id="rId54"/>
      <p:boldItalic r:id="rId55"/>
    </p:embeddedFont>
    <p:embeddedFont>
      <p:font typeface="Red Hat Display" panose="02010503040201060303"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2B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7A41B4-04C3-4099-91BC-8619D72E2F6D}">
  <a:tblStyle styleId="{107A41B4-04C3-4099-91BC-8619D72E2F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notesMaster" Target="notesMasters/notesMaster1.xml" /><Relationship Id="rId50" Type="http://schemas.openxmlformats.org/officeDocument/2006/relationships/font" Target="fonts/font3.fntdata" /><Relationship Id="rId55" Type="http://schemas.openxmlformats.org/officeDocument/2006/relationships/font" Target="fonts/font8.fntdata" /><Relationship Id="rId63" Type="http://schemas.openxmlformats.org/officeDocument/2006/relationships/tableStyles" Target="tableStyle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font" Target="fonts/font7.fntdata" /><Relationship Id="rId62"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font" Target="fonts/font6.fntdata" /><Relationship Id="rId58" Type="http://schemas.openxmlformats.org/officeDocument/2006/relationships/font" Target="fonts/font11.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font" Target="fonts/font2.fntdata" /><Relationship Id="rId57" Type="http://schemas.openxmlformats.org/officeDocument/2006/relationships/font" Target="fonts/font10.fntdata" /><Relationship Id="rId61"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font" Target="fonts/font5.fntdata" /><Relationship Id="rId6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font" Target="fonts/font1.fntdata" /><Relationship Id="rId56" Type="http://schemas.openxmlformats.org/officeDocument/2006/relationships/font" Target="fonts/font9.fntdata" /><Relationship Id="rId8" Type="http://schemas.openxmlformats.org/officeDocument/2006/relationships/slide" Target="slides/slide7.xml" /><Relationship Id="rId51" Type="http://schemas.openxmlformats.org/officeDocument/2006/relationships/font" Target="fonts/font4.fnt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font" Target="fonts/font12.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7ba9dafd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7ba9dafd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349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7ba9dafd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7ba9dafd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1068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7ba9dafd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7ba9dafd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4924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8b052446f_2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8b052446f_2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429f0dfb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9429f0dfb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7ba9dafd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7ba9dafd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8104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7ba9dafd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7ba9dafd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294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13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51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429f0dfb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429f0dfb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853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728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131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215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268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297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157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7ba9dafd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7ba9dafd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1514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984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87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429f0dfb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429f0dfb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9270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7ba9dafd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7ba9dafd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285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425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7ba9dafd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7ba9dafd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4111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97ea2a2b0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97ea2a2b0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740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97ea2a2b0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97ea2a2b0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261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775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97ea2a2b0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97ea2a2b0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370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97ea2a2b0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97ea2a2b0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498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7ba9dafd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7ba9dafd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9118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429f0dfb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429f0dfb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8716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cd7c7f2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cd7c7f2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893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97ea2a2b02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97ea2a2b0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97ea2a2b0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97ea2a2b0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429f0dfb6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429f0dfb6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1642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9429f0dfb6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9429f0dfb6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7ba9dafd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7ba9dafd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7ba9dafd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7ba9dafd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398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3737865"/>
            <a:ext cx="2288049" cy="1405603"/>
          </a:xfrm>
          <a:custGeom>
            <a:avLst/>
            <a:gdLst/>
            <a:ahLst/>
            <a:cxnLst/>
            <a:rect l="l" t="t" r="r" b="b"/>
            <a:pathLst>
              <a:path w="59830" h="36755" extrusionOk="0">
                <a:moveTo>
                  <a:pt x="1" y="0"/>
                </a:moveTo>
                <a:lnTo>
                  <a:pt x="1" y="36755"/>
                </a:lnTo>
                <a:lnTo>
                  <a:pt x="59830" y="36755"/>
                </a:lnTo>
                <a:lnTo>
                  <a:pt x="54877" y="25301"/>
                </a:lnTo>
                <a:cubicBezTo>
                  <a:pt x="49471" y="12788"/>
                  <a:pt x="37768" y="4132"/>
                  <a:pt x="24218" y="2655"/>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4035678" y="-601923"/>
            <a:ext cx="1199426" cy="2403326"/>
          </a:xfrm>
          <a:custGeom>
            <a:avLst/>
            <a:gdLst/>
            <a:ahLst/>
            <a:cxnLst/>
            <a:rect l="l" t="t" r="r" b="b"/>
            <a:pathLst>
              <a:path w="37804" h="75749" extrusionOk="0">
                <a:moveTo>
                  <a:pt x="37803" y="1"/>
                </a:moveTo>
                <a:cubicBezTo>
                  <a:pt x="16920" y="48"/>
                  <a:pt x="1" y="16979"/>
                  <a:pt x="1" y="37874"/>
                </a:cubicBezTo>
                <a:cubicBezTo>
                  <a:pt x="1" y="58770"/>
                  <a:pt x="16920" y="75712"/>
                  <a:pt x="37803" y="75748"/>
                </a:cubicBezTo>
                <a:lnTo>
                  <a:pt x="37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3100" y="744575"/>
            <a:ext cx="37764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13100" y="2797175"/>
            <a:ext cx="2286000" cy="713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112"/>
        <p:cNvGrpSpPr/>
        <p:nvPr/>
      </p:nvGrpSpPr>
      <p:grpSpPr>
        <a:xfrm>
          <a:off x="0" y="0"/>
          <a:ext cx="0" cy="0"/>
          <a:chOff x="0" y="0"/>
          <a:chExt cx="0" cy="0"/>
        </a:xfrm>
      </p:grpSpPr>
      <p:sp>
        <p:nvSpPr>
          <p:cNvPr id="113" name="Google Shape;113;p17"/>
          <p:cNvSpPr/>
          <p:nvPr/>
        </p:nvSpPr>
        <p:spPr>
          <a:xfrm>
            <a:off x="6872100" y="211675"/>
            <a:ext cx="2053200" cy="2053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0" y="2638775"/>
            <a:ext cx="5987604" cy="2504770"/>
          </a:xfrm>
          <a:custGeom>
            <a:avLst/>
            <a:gdLst/>
            <a:ahLst/>
            <a:cxnLst/>
            <a:rect l="l" t="t" r="r" b="b"/>
            <a:pathLst>
              <a:path w="113849" h="47626" extrusionOk="0">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a:spLocks noGrp="1"/>
          </p:cNvSpPr>
          <p:nvPr>
            <p:ph type="title"/>
          </p:nvPr>
        </p:nvSpPr>
        <p:spPr>
          <a:xfrm>
            <a:off x="3389425" y="3209600"/>
            <a:ext cx="2395800" cy="42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sp>
        <p:nvSpPr>
          <p:cNvPr id="116" name="Google Shape;116;p17"/>
          <p:cNvSpPr txBox="1">
            <a:spLocks noGrp="1"/>
          </p:cNvSpPr>
          <p:nvPr>
            <p:ph type="subTitle" idx="1"/>
          </p:nvPr>
        </p:nvSpPr>
        <p:spPr>
          <a:xfrm>
            <a:off x="1946725" y="1847200"/>
            <a:ext cx="5285100" cy="129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2">
  <p:cSld name="CUSTOM_6">
    <p:spTree>
      <p:nvGrpSpPr>
        <p:cNvPr id="1" name="Shape 126"/>
        <p:cNvGrpSpPr/>
        <p:nvPr/>
      </p:nvGrpSpPr>
      <p:grpSpPr>
        <a:xfrm>
          <a:off x="0" y="0"/>
          <a:ext cx="0" cy="0"/>
          <a:chOff x="0" y="0"/>
          <a:chExt cx="0" cy="0"/>
        </a:xfrm>
      </p:grpSpPr>
      <p:sp>
        <p:nvSpPr>
          <p:cNvPr id="127" name="Google Shape;127;p19"/>
          <p:cNvSpPr/>
          <p:nvPr/>
        </p:nvSpPr>
        <p:spPr>
          <a:xfrm rot="10800000" flipH="1">
            <a:off x="0" y="-25"/>
            <a:ext cx="3795166" cy="2363438"/>
          </a:xfrm>
          <a:custGeom>
            <a:avLst/>
            <a:gdLst/>
            <a:ahLst/>
            <a:cxnLst/>
            <a:rect l="l" t="t" r="r" b="b"/>
            <a:pathLst>
              <a:path w="59830" h="36755" extrusionOk="0">
                <a:moveTo>
                  <a:pt x="1" y="0"/>
                </a:moveTo>
                <a:lnTo>
                  <a:pt x="1" y="36755"/>
                </a:lnTo>
                <a:lnTo>
                  <a:pt x="59830" y="36755"/>
                </a:lnTo>
                <a:lnTo>
                  <a:pt x="54877" y="25301"/>
                </a:lnTo>
                <a:cubicBezTo>
                  <a:pt x="49471" y="12788"/>
                  <a:pt x="37768" y="4132"/>
                  <a:pt x="24218" y="2655"/>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txBox="1">
            <a:spLocks noGrp="1"/>
          </p:cNvSpPr>
          <p:nvPr>
            <p:ph type="title"/>
          </p:nvPr>
        </p:nvSpPr>
        <p:spPr>
          <a:xfrm>
            <a:off x="1111950" y="728188"/>
            <a:ext cx="3346800" cy="5760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29" name="Google Shape;129;p19"/>
          <p:cNvSpPr txBox="1">
            <a:spLocks noGrp="1"/>
          </p:cNvSpPr>
          <p:nvPr>
            <p:ph type="subTitle" idx="1"/>
          </p:nvPr>
        </p:nvSpPr>
        <p:spPr>
          <a:xfrm>
            <a:off x="1111951" y="1331865"/>
            <a:ext cx="3346800" cy="128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3">
  <p:cSld name="CUSTOM_7">
    <p:spTree>
      <p:nvGrpSpPr>
        <p:cNvPr id="1" name="Shape 130"/>
        <p:cNvGrpSpPr/>
        <p:nvPr/>
      </p:nvGrpSpPr>
      <p:grpSpPr>
        <a:xfrm>
          <a:off x="0" y="0"/>
          <a:ext cx="0" cy="0"/>
          <a:chOff x="0" y="0"/>
          <a:chExt cx="0" cy="0"/>
        </a:xfrm>
      </p:grpSpPr>
      <p:sp>
        <p:nvSpPr>
          <p:cNvPr id="131" name="Google Shape;131;p20"/>
          <p:cNvSpPr/>
          <p:nvPr/>
        </p:nvSpPr>
        <p:spPr>
          <a:xfrm>
            <a:off x="176400" y="218725"/>
            <a:ext cx="1778100" cy="177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flipH="1">
            <a:off x="5524445" y="3629326"/>
            <a:ext cx="3619544" cy="1514150"/>
          </a:xfrm>
          <a:custGeom>
            <a:avLst/>
            <a:gdLst/>
            <a:ahLst/>
            <a:cxnLst/>
            <a:rect l="l" t="t" r="r" b="b"/>
            <a:pathLst>
              <a:path w="113849" h="47626" extrusionOk="0">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txBox="1">
            <a:spLocks noGrp="1"/>
          </p:cNvSpPr>
          <p:nvPr>
            <p:ph type="title"/>
          </p:nvPr>
        </p:nvSpPr>
        <p:spPr>
          <a:xfrm>
            <a:off x="5490150" y="751025"/>
            <a:ext cx="2404800" cy="9600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34" name="Google Shape;134;p20"/>
          <p:cNvSpPr txBox="1">
            <a:spLocks noGrp="1"/>
          </p:cNvSpPr>
          <p:nvPr>
            <p:ph type="subTitle" idx="1"/>
          </p:nvPr>
        </p:nvSpPr>
        <p:spPr>
          <a:xfrm>
            <a:off x="5490150" y="1753372"/>
            <a:ext cx="2404800" cy="126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 you">
  <p:cSld name="CUSTOM_8">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713100" y="2620450"/>
            <a:ext cx="2587800" cy="914400"/>
          </a:xfrm>
          <a:prstGeom prst="rect">
            <a:avLst/>
          </a:prstGeom>
        </p:spPr>
        <p:txBody>
          <a:bodyPr spcFirstLastPara="1" wrap="square" lIns="91425" tIns="91425" rIns="91425" bIns="91425" anchor="t"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37" name="Google Shape;137;p21"/>
          <p:cNvSpPr/>
          <p:nvPr/>
        </p:nvSpPr>
        <p:spPr>
          <a:xfrm rot="10800000">
            <a:off x="5517899" y="2539940"/>
            <a:ext cx="3626091" cy="1517007"/>
          </a:xfrm>
          <a:custGeom>
            <a:avLst/>
            <a:gdLst/>
            <a:ahLst/>
            <a:cxnLst/>
            <a:rect l="l" t="t" r="r" b="b"/>
            <a:pathLst>
              <a:path w="113849" h="47626" extrusionOk="0">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0" y="4604100"/>
            <a:ext cx="878005" cy="539380"/>
          </a:xfrm>
          <a:custGeom>
            <a:avLst/>
            <a:gdLst/>
            <a:ahLst/>
            <a:cxnLst/>
            <a:rect l="l" t="t" r="r" b="b"/>
            <a:pathLst>
              <a:path w="59830" h="36755" extrusionOk="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txBox="1"/>
          <p:nvPr/>
        </p:nvSpPr>
        <p:spPr>
          <a:xfrm>
            <a:off x="5045700" y="3443875"/>
            <a:ext cx="3385500" cy="74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Nunito Sans"/>
                <a:ea typeface="Nunito Sans"/>
                <a:cs typeface="Nunito Sans"/>
                <a:sym typeface="Nunito Sans"/>
              </a:rPr>
              <a:t>CREDITS: This presentation template was created by Slidesgo, including icons by Flaticon, and infographics &amp; images by Freepik </a:t>
            </a:r>
            <a:endParaRPr sz="1200">
              <a:latin typeface="Nunito Sans"/>
              <a:ea typeface="Nunito Sans"/>
              <a:cs typeface="Nunito Sans"/>
              <a:sym typeface="Nunito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p:nvPr/>
        </p:nvSpPr>
        <p:spPr>
          <a:xfrm>
            <a:off x="0" y="0"/>
            <a:ext cx="4649119" cy="4649022"/>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a:off x="5820184" y="1819684"/>
            <a:ext cx="3323816" cy="3323816"/>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3363062" y="1804850"/>
            <a:ext cx="2843700" cy="841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3363062" y="2492925"/>
            <a:ext cx="2843700" cy="80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8" name="Google Shape;18;p3"/>
          <p:cNvSpPr txBox="1">
            <a:spLocks noGrp="1"/>
          </p:cNvSpPr>
          <p:nvPr>
            <p:ph type="title" idx="2" hasCustomPrompt="1"/>
          </p:nvPr>
        </p:nvSpPr>
        <p:spPr>
          <a:xfrm>
            <a:off x="2448025" y="1222975"/>
            <a:ext cx="7083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783234" cy="783234"/>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flipH="1">
            <a:off x="7436601" y="4703625"/>
            <a:ext cx="1707399" cy="439865"/>
          </a:xfrm>
          <a:custGeom>
            <a:avLst/>
            <a:gdLst/>
            <a:ahLst/>
            <a:cxnLst/>
            <a:rect l="l" t="t" r="r" b="b"/>
            <a:pathLst>
              <a:path w="59830" h="36755" extrusionOk="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3" name="Google Shape;23;p4"/>
          <p:cNvSpPr txBox="1">
            <a:spLocks noGrp="1"/>
          </p:cNvSpPr>
          <p:nvPr>
            <p:ph type="body" idx="1"/>
          </p:nvPr>
        </p:nvSpPr>
        <p:spPr>
          <a:xfrm>
            <a:off x="713100" y="1152475"/>
            <a:ext cx="77178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flipH="1">
            <a:off x="5373509" y="2780100"/>
            <a:ext cx="3795166" cy="2363438"/>
          </a:xfrm>
          <a:custGeom>
            <a:avLst/>
            <a:gdLst/>
            <a:ahLst/>
            <a:cxnLst/>
            <a:rect l="l" t="t" r="r" b="b"/>
            <a:pathLst>
              <a:path w="59830" h="36755" extrusionOk="0">
                <a:moveTo>
                  <a:pt x="1" y="0"/>
                </a:moveTo>
                <a:lnTo>
                  <a:pt x="1" y="36755"/>
                </a:lnTo>
                <a:lnTo>
                  <a:pt x="59830" y="36755"/>
                </a:lnTo>
                <a:lnTo>
                  <a:pt x="54877" y="25301"/>
                </a:lnTo>
                <a:cubicBezTo>
                  <a:pt x="49471" y="12788"/>
                  <a:pt x="37768" y="4132"/>
                  <a:pt x="24218" y="2655"/>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683300" y="1637475"/>
            <a:ext cx="3346800" cy="5670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9" name="Google Shape;39;p7"/>
          <p:cNvSpPr txBox="1">
            <a:spLocks noGrp="1"/>
          </p:cNvSpPr>
          <p:nvPr>
            <p:ph type="subTitle" idx="1"/>
          </p:nvPr>
        </p:nvSpPr>
        <p:spPr>
          <a:xfrm>
            <a:off x="4683300" y="2221425"/>
            <a:ext cx="3346800" cy="128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3837925" y="-125"/>
            <a:ext cx="5306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7" name="Google Shape;47;p9"/>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8" name="Google Shape;48;p9"/>
          <p:cNvSpPr/>
          <p:nvPr/>
        </p:nvSpPr>
        <p:spPr>
          <a:xfrm>
            <a:off x="0" y="-125"/>
            <a:ext cx="1412441" cy="1412411"/>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flipH="1">
            <a:off x="1829881" y="3909750"/>
            <a:ext cx="2008044" cy="1233590"/>
          </a:xfrm>
          <a:custGeom>
            <a:avLst/>
            <a:gdLst/>
            <a:ahLst/>
            <a:cxnLst/>
            <a:rect l="l" t="t" r="r" b="b"/>
            <a:pathLst>
              <a:path w="59830" h="36755" extrusionOk="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rot="10800000">
            <a:off x="7731550" y="3731100"/>
            <a:ext cx="1412441" cy="1412411"/>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p:nvPr/>
        </p:nvSpPr>
        <p:spPr>
          <a:xfrm rot="10800000" flipH="1">
            <a:off x="6" y="0"/>
            <a:ext cx="2008044" cy="1233590"/>
          </a:xfrm>
          <a:custGeom>
            <a:avLst/>
            <a:gdLst/>
            <a:ahLst/>
            <a:cxnLst/>
            <a:rect l="l" t="t" r="r" b="b"/>
            <a:pathLst>
              <a:path w="59830" h="36755" extrusionOk="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txBox="1">
            <a:spLocks noGrp="1"/>
          </p:cNvSpPr>
          <p:nvPr>
            <p:ph type="body" idx="1"/>
          </p:nvPr>
        </p:nvSpPr>
        <p:spPr>
          <a:xfrm>
            <a:off x="713100" y="3999000"/>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p:nvPr/>
        </p:nvSpPr>
        <p:spPr>
          <a:xfrm>
            <a:off x="0" y="2178050"/>
            <a:ext cx="7062687" cy="2965494"/>
          </a:xfrm>
          <a:custGeom>
            <a:avLst/>
            <a:gdLst/>
            <a:ahLst/>
            <a:cxnLst/>
            <a:rect l="l" t="t" r="r" b="b"/>
            <a:pathLst>
              <a:path w="92869" h="38994" extrusionOk="0">
                <a:moveTo>
                  <a:pt x="0" y="0"/>
                </a:moveTo>
                <a:lnTo>
                  <a:pt x="0" y="38993"/>
                </a:lnTo>
                <a:lnTo>
                  <a:pt x="92869" y="38993"/>
                </a:lnTo>
                <a:cubicBezTo>
                  <a:pt x="92869" y="17455"/>
                  <a:pt x="75414" y="0"/>
                  <a:pt x="53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rot="10800000">
            <a:off x="6855950" y="-10"/>
            <a:ext cx="2288049" cy="1405603"/>
          </a:xfrm>
          <a:custGeom>
            <a:avLst/>
            <a:gdLst/>
            <a:ahLst/>
            <a:cxnLst/>
            <a:rect l="l" t="t" r="r" b="b"/>
            <a:pathLst>
              <a:path w="59830" h="36755" extrusionOk="0">
                <a:moveTo>
                  <a:pt x="1" y="0"/>
                </a:moveTo>
                <a:lnTo>
                  <a:pt x="1" y="36755"/>
                </a:lnTo>
                <a:lnTo>
                  <a:pt x="59830" y="36755"/>
                </a:lnTo>
                <a:lnTo>
                  <a:pt x="54877" y="25301"/>
                </a:lnTo>
                <a:cubicBezTo>
                  <a:pt x="49471" y="12788"/>
                  <a:pt x="37768" y="4132"/>
                  <a:pt x="24218" y="2655"/>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4" name="Google Shape;64;p13"/>
          <p:cNvSpPr txBox="1">
            <a:spLocks noGrp="1"/>
          </p:cNvSpPr>
          <p:nvPr>
            <p:ph type="subTitle" idx="1"/>
          </p:nvPr>
        </p:nvSpPr>
        <p:spPr>
          <a:xfrm>
            <a:off x="1483225" y="1527500"/>
            <a:ext cx="2587800" cy="420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65" name="Google Shape;65;p13"/>
          <p:cNvSpPr txBox="1">
            <a:spLocks noGrp="1"/>
          </p:cNvSpPr>
          <p:nvPr>
            <p:ph type="subTitle" idx="2"/>
          </p:nvPr>
        </p:nvSpPr>
        <p:spPr>
          <a:xfrm>
            <a:off x="1483225" y="1873189"/>
            <a:ext cx="2587800" cy="62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3"/>
          <p:cNvSpPr txBox="1">
            <a:spLocks noGrp="1"/>
          </p:cNvSpPr>
          <p:nvPr>
            <p:ph type="title" idx="3" hasCustomPrompt="1"/>
          </p:nvPr>
        </p:nvSpPr>
        <p:spPr>
          <a:xfrm>
            <a:off x="996825" y="1185863"/>
            <a:ext cx="5394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
        <p:nvSpPr>
          <p:cNvPr id="67" name="Google Shape;67;p13"/>
          <p:cNvSpPr txBox="1">
            <a:spLocks noGrp="1"/>
          </p:cNvSpPr>
          <p:nvPr>
            <p:ph type="subTitle" idx="4"/>
          </p:nvPr>
        </p:nvSpPr>
        <p:spPr>
          <a:xfrm>
            <a:off x="5365375" y="1527500"/>
            <a:ext cx="2587800" cy="42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68" name="Google Shape;68;p13"/>
          <p:cNvSpPr txBox="1">
            <a:spLocks noGrp="1"/>
          </p:cNvSpPr>
          <p:nvPr>
            <p:ph type="subTitle" idx="5"/>
          </p:nvPr>
        </p:nvSpPr>
        <p:spPr>
          <a:xfrm>
            <a:off x="5365375" y="1873189"/>
            <a:ext cx="2587800" cy="62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 name="Google Shape;69;p13"/>
          <p:cNvSpPr txBox="1">
            <a:spLocks noGrp="1"/>
          </p:cNvSpPr>
          <p:nvPr>
            <p:ph type="title" idx="6" hasCustomPrompt="1"/>
          </p:nvPr>
        </p:nvSpPr>
        <p:spPr>
          <a:xfrm>
            <a:off x="4878975" y="1185863"/>
            <a:ext cx="5394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
        <p:nvSpPr>
          <p:cNvPr id="70" name="Google Shape;70;p13"/>
          <p:cNvSpPr txBox="1">
            <a:spLocks noGrp="1"/>
          </p:cNvSpPr>
          <p:nvPr>
            <p:ph type="subTitle" idx="7"/>
          </p:nvPr>
        </p:nvSpPr>
        <p:spPr>
          <a:xfrm>
            <a:off x="1483225" y="3310050"/>
            <a:ext cx="2587800" cy="42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71" name="Google Shape;71;p13"/>
          <p:cNvSpPr txBox="1">
            <a:spLocks noGrp="1"/>
          </p:cNvSpPr>
          <p:nvPr>
            <p:ph type="subTitle" idx="8"/>
          </p:nvPr>
        </p:nvSpPr>
        <p:spPr>
          <a:xfrm>
            <a:off x="1483225" y="3655739"/>
            <a:ext cx="2587800" cy="62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3"/>
          <p:cNvSpPr txBox="1">
            <a:spLocks noGrp="1"/>
          </p:cNvSpPr>
          <p:nvPr>
            <p:ph type="title" idx="9" hasCustomPrompt="1"/>
          </p:nvPr>
        </p:nvSpPr>
        <p:spPr>
          <a:xfrm>
            <a:off x="996825" y="2968413"/>
            <a:ext cx="5394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
        <p:nvSpPr>
          <p:cNvPr id="73" name="Google Shape;73;p13"/>
          <p:cNvSpPr txBox="1">
            <a:spLocks noGrp="1"/>
          </p:cNvSpPr>
          <p:nvPr>
            <p:ph type="subTitle" idx="13"/>
          </p:nvPr>
        </p:nvSpPr>
        <p:spPr>
          <a:xfrm>
            <a:off x="5365375" y="3310050"/>
            <a:ext cx="2587800" cy="42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74" name="Google Shape;74;p13"/>
          <p:cNvSpPr txBox="1">
            <a:spLocks noGrp="1"/>
          </p:cNvSpPr>
          <p:nvPr>
            <p:ph type="subTitle" idx="14"/>
          </p:nvPr>
        </p:nvSpPr>
        <p:spPr>
          <a:xfrm>
            <a:off x="5365375" y="3655739"/>
            <a:ext cx="2587800" cy="62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3"/>
          <p:cNvSpPr txBox="1">
            <a:spLocks noGrp="1"/>
          </p:cNvSpPr>
          <p:nvPr>
            <p:ph type="title" idx="15" hasCustomPrompt="1"/>
          </p:nvPr>
        </p:nvSpPr>
        <p:spPr>
          <a:xfrm>
            <a:off x="4878975" y="2968413"/>
            <a:ext cx="5394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1">
    <p:spTree>
      <p:nvGrpSpPr>
        <p:cNvPr id="1" name="Shape 76"/>
        <p:cNvGrpSpPr/>
        <p:nvPr/>
      </p:nvGrpSpPr>
      <p:grpSpPr>
        <a:xfrm>
          <a:off x="0" y="0"/>
          <a:ext cx="0" cy="0"/>
          <a:chOff x="0" y="0"/>
          <a:chExt cx="0" cy="0"/>
        </a:xfrm>
      </p:grpSpPr>
      <p:sp>
        <p:nvSpPr>
          <p:cNvPr id="77" name="Google Shape;77;p14"/>
          <p:cNvSpPr/>
          <p:nvPr/>
        </p:nvSpPr>
        <p:spPr>
          <a:xfrm rot="10800000">
            <a:off x="5583942" y="-5635"/>
            <a:ext cx="3560058" cy="1853485"/>
          </a:xfrm>
          <a:custGeom>
            <a:avLst/>
            <a:gdLst/>
            <a:ahLst/>
            <a:cxnLst/>
            <a:rect l="l" t="t" r="r" b="b"/>
            <a:pathLst>
              <a:path w="113849" h="47626" extrusionOk="0">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9" name="Google Shape;79;p14"/>
          <p:cNvSpPr txBox="1">
            <a:spLocks noGrp="1"/>
          </p:cNvSpPr>
          <p:nvPr>
            <p:ph type="subTitle" idx="1"/>
          </p:nvPr>
        </p:nvSpPr>
        <p:spPr>
          <a:xfrm>
            <a:off x="903676" y="1256259"/>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80" name="Google Shape;80;p14"/>
          <p:cNvSpPr txBox="1">
            <a:spLocks noGrp="1"/>
          </p:cNvSpPr>
          <p:nvPr>
            <p:ph type="subTitle" idx="2"/>
          </p:nvPr>
        </p:nvSpPr>
        <p:spPr>
          <a:xfrm>
            <a:off x="905626" y="1600762"/>
            <a:ext cx="2075700" cy="106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4"/>
          <p:cNvSpPr txBox="1">
            <a:spLocks noGrp="1"/>
          </p:cNvSpPr>
          <p:nvPr>
            <p:ph type="subTitle" idx="3"/>
          </p:nvPr>
        </p:nvSpPr>
        <p:spPr>
          <a:xfrm>
            <a:off x="3535126" y="1256259"/>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82" name="Google Shape;82;p14"/>
          <p:cNvSpPr txBox="1">
            <a:spLocks noGrp="1"/>
          </p:cNvSpPr>
          <p:nvPr>
            <p:ph type="subTitle" idx="4"/>
          </p:nvPr>
        </p:nvSpPr>
        <p:spPr>
          <a:xfrm>
            <a:off x="3535126" y="1600762"/>
            <a:ext cx="2075700" cy="106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4"/>
          <p:cNvSpPr txBox="1">
            <a:spLocks noGrp="1"/>
          </p:cNvSpPr>
          <p:nvPr>
            <p:ph type="subTitle" idx="5"/>
          </p:nvPr>
        </p:nvSpPr>
        <p:spPr>
          <a:xfrm>
            <a:off x="6164625" y="1256259"/>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84" name="Google Shape;84;p14"/>
          <p:cNvSpPr txBox="1">
            <a:spLocks noGrp="1"/>
          </p:cNvSpPr>
          <p:nvPr>
            <p:ph type="subTitle" idx="6"/>
          </p:nvPr>
        </p:nvSpPr>
        <p:spPr>
          <a:xfrm>
            <a:off x="6164625" y="1600762"/>
            <a:ext cx="2075700" cy="106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5" name="Google Shape;85;p14"/>
          <p:cNvSpPr txBox="1">
            <a:spLocks noGrp="1"/>
          </p:cNvSpPr>
          <p:nvPr>
            <p:ph type="subTitle" idx="7"/>
          </p:nvPr>
        </p:nvSpPr>
        <p:spPr>
          <a:xfrm>
            <a:off x="905626" y="3087559"/>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86" name="Google Shape;86;p14"/>
          <p:cNvSpPr txBox="1">
            <a:spLocks noGrp="1"/>
          </p:cNvSpPr>
          <p:nvPr>
            <p:ph type="subTitle" idx="8"/>
          </p:nvPr>
        </p:nvSpPr>
        <p:spPr>
          <a:xfrm>
            <a:off x="905626" y="3432062"/>
            <a:ext cx="2075700" cy="106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7" name="Google Shape;87;p14"/>
          <p:cNvSpPr txBox="1">
            <a:spLocks noGrp="1"/>
          </p:cNvSpPr>
          <p:nvPr>
            <p:ph type="subTitle" idx="9"/>
          </p:nvPr>
        </p:nvSpPr>
        <p:spPr>
          <a:xfrm>
            <a:off x="3535126" y="3087559"/>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88" name="Google Shape;88;p14"/>
          <p:cNvSpPr txBox="1">
            <a:spLocks noGrp="1"/>
          </p:cNvSpPr>
          <p:nvPr>
            <p:ph type="subTitle" idx="13"/>
          </p:nvPr>
        </p:nvSpPr>
        <p:spPr>
          <a:xfrm>
            <a:off x="3535126" y="3432062"/>
            <a:ext cx="2075700" cy="106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9" name="Google Shape;89;p14"/>
          <p:cNvSpPr txBox="1">
            <a:spLocks noGrp="1"/>
          </p:cNvSpPr>
          <p:nvPr>
            <p:ph type="subTitle" idx="14"/>
          </p:nvPr>
        </p:nvSpPr>
        <p:spPr>
          <a:xfrm>
            <a:off x="6164625" y="3087559"/>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90" name="Google Shape;90;p14"/>
          <p:cNvSpPr txBox="1">
            <a:spLocks noGrp="1"/>
          </p:cNvSpPr>
          <p:nvPr>
            <p:ph type="subTitle" idx="15"/>
          </p:nvPr>
        </p:nvSpPr>
        <p:spPr>
          <a:xfrm>
            <a:off x="6164625" y="3432062"/>
            <a:ext cx="2075700" cy="106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368825"/>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1pPr>
            <a:lvl2pPr lvl="1">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2pPr>
            <a:lvl3pPr lvl="2">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3pPr>
            <a:lvl4pPr lvl="3">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4pPr>
            <a:lvl5pPr lvl="4">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5pPr>
            <a:lvl6pPr lvl="5">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6pPr>
            <a:lvl7pPr lvl="6">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7pPr>
            <a:lvl8pPr lvl="7">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8pPr>
            <a:lvl9pPr lvl="8">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1pPr>
            <a:lvl2pPr marL="914400" lvl="1"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2pPr>
            <a:lvl3pPr marL="1371600" lvl="2"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3pPr>
            <a:lvl4pPr marL="1828800" lvl="3"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4pPr>
            <a:lvl5pPr marL="2286000" lvl="4"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5pPr>
            <a:lvl6pPr marL="2743200" lvl="5"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6pPr>
            <a:lvl7pPr marL="3200400" lvl="6"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7pPr>
            <a:lvl8pPr marL="3657600" lvl="7"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8pPr>
            <a:lvl9pPr marL="4114800" lvl="8"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8" r:id="rId7"/>
    <p:sldLayoutId id="2147483659" r:id="rId8"/>
    <p:sldLayoutId id="2147483660" r:id="rId9"/>
    <p:sldLayoutId id="2147483663" r:id="rId10"/>
    <p:sldLayoutId id="2147483665" r:id="rId11"/>
    <p:sldLayoutId id="2147483666"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5.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13.xml" /><Relationship Id="rId1" Type="http://schemas.openxmlformats.org/officeDocument/2006/relationships/slideLayout" Target="../slideLayouts/slideLayout11.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8.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0.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5.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10.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10.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10.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10.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10.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10.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10.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10.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10.xml" /></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video" Target="../media/media1.mkv" /><Relationship Id="rId1" Type="http://schemas.microsoft.com/office/2007/relationships/media" Target="../media/media1.mkv" /><Relationship Id="rId4" Type="http://schemas.openxmlformats.org/officeDocument/2006/relationships/image" Target="../media/image4.png"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5.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10.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10.xml" /></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video" Target="../media/media2.mkv" /><Relationship Id="rId1" Type="http://schemas.microsoft.com/office/2007/relationships/media" Target="../media/media2.mkv" /><Relationship Id="rId4" Type="http://schemas.openxmlformats.org/officeDocument/2006/relationships/image" Target="../media/image5.png"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5.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10.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5.xml" /></Relationships>
</file>

<file path=ppt/slides/_rels/slide3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3.xml" /><Relationship Id="rId1" Type="http://schemas.openxmlformats.org/officeDocument/2006/relationships/slideLayout" Target="../slideLayouts/slideLayout12.xml" /><Relationship Id="rId4" Type="http://schemas.openxmlformats.org/officeDocument/2006/relationships/image" Target="../media/image7.PNG"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10.xml" /></Relationships>
</file>

<file path=ppt/slides/_rels/slide37.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notesSlide" Target="../notesSlides/notesSlide35.xml" /><Relationship Id="rId1" Type="http://schemas.openxmlformats.org/officeDocument/2006/relationships/slideLayout" Target="../slideLayouts/slideLayout12.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10.xml" /></Relationships>
</file>

<file path=ppt/slides/_rels/slide3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37.xml" /><Relationship Id="rId1" Type="http://schemas.openxmlformats.org/officeDocument/2006/relationships/slideLayout" Target="../slideLayouts/slideLayout1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40.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38.xml" /><Relationship Id="rId1" Type="http://schemas.openxmlformats.org/officeDocument/2006/relationships/slideLayout" Target="../slideLayouts/slideLayout1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5.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 /><Relationship Id="rId1" Type="http://schemas.openxmlformats.org/officeDocument/2006/relationships/slideLayout" Target="../slideLayouts/slideLayout10.xml" /></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video" Target="../media/media3.mkv" /><Relationship Id="rId1" Type="http://schemas.microsoft.com/office/2007/relationships/media" Target="../media/media3.mkv" /><Relationship Id="rId4" Type="http://schemas.openxmlformats.org/officeDocument/2006/relationships/image" Target="../media/image11.png" /></Relationships>
</file>

<file path=ppt/slides/_rels/slide44.xml.rels><?xml version="1.0" encoding="UTF-8" standalone="yes"?>
<Relationships xmlns="http://schemas.openxmlformats.org/package/2006/relationships"><Relationship Id="rId8" Type="http://schemas.openxmlformats.org/officeDocument/2006/relationships/hyperlink" Target="https://www.freepik.com/free-photo/radiography-laptop_1093190.htm/?utm_source=slidesgo_template&amp;utm_medium=referral-link&amp;utm_campaign=sg_resources&amp;utm_content=freepik" TargetMode="External" /><Relationship Id="rId3" Type="http://schemas.openxmlformats.org/officeDocument/2006/relationships/hyperlink" Target="https://www.freepik.com/free-photo/cheerful-doctor-with-laptop-looking-camera_3007031.htm/?utm_source=slidesgo_template&amp;utm_medium=referral-link&amp;utm_campaign=sg_resources&amp;utm_content=freepik" TargetMode="External" /><Relationship Id="rId7" Type="http://schemas.openxmlformats.org/officeDocument/2006/relationships/hyperlink" Target="https://www.freepik.com/free-photo/doctors-masks-reading-test-results_3029834.htm/?utm_source=slidesgo_template&amp;utm_medium=referral-link&amp;utm_campaign=sg_resources&amp;utm_content=freepik" TargetMode="External" /><Relationship Id="rId2" Type="http://schemas.openxmlformats.org/officeDocument/2006/relationships/notesSlide" Target="../notesSlides/notesSlide41.xml" /><Relationship Id="rId1" Type="http://schemas.openxmlformats.org/officeDocument/2006/relationships/slideLayout" Target="../slideLayouts/slideLayout3.xml" /><Relationship Id="rId6" Type="http://schemas.openxmlformats.org/officeDocument/2006/relationships/hyperlink" Target="https://www.freepik.com/free-photo/serious-doctor-reading-records_3004239.htm/?utm_source=slidesgo_template&amp;utm_medium=referral-link&amp;utm_campaign=sg_resources&amp;utm_content=freepik" TargetMode="External" /><Relationship Id="rId11" Type="http://schemas.openxmlformats.org/officeDocument/2006/relationships/hyperlink" Target="https://tr.wikipedia.org/" TargetMode="External" /><Relationship Id="rId5" Type="http://schemas.openxmlformats.org/officeDocument/2006/relationships/hyperlink" Target="https://www.freepik.com/free-photo/bowl-with-fruits-breakfast-desk-tools-frame_8623288.htm/?utm_source=slidesgo_template&amp;utm_medium=referral-link&amp;utm_campaign=sg_resources&amp;utm_content=freepik" TargetMode="External" /><Relationship Id="rId10" Type="http://schemas.openxmlformats.org/officeDocument/2006/relationships/hyperlink" Target="https://www.freepik.com/free-photo/female-doctor-with-stethoscope-around-her-neck-using-laptop-desk_4435674.htm/?utm_source=slidesgo_template&amp;utm_medium=referral-link&amp;utm_campaign=sg_resources&amp;utm_content=freepik" TargetMode="External" /><Relationship Id="rId4" Type="http://schemas.openxmlformats.org/officeDocument/2006/relationships/hyperlink" Target="https://www.freepik.com/free-photo/young-female-chemist-chemistry-tubes_7436910.htm/?utm_source=slidesgo_template&amp;utm_medium=referral-link&amp;utm_campaign=sg_resources&amp;utm_content=freepik" TargetMode="External" /><Relationship Id="rId9" Type="http://schemas.openxmlformats.org/officeDocument/2006/relationships/hyperlink" Target="https://birimler.dpu.edu.tr/" TargetMode="External" /></Relationships>
</file>

<file path=ppt/slides/_rels/slide45.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notesSlide" Target="../notesSlides/notesSlide42.xml" /><Relationship Id="rId1" Type="http://schemas.openxmlformats.org/officeDocument/2006/relationships/slideLayout" Target="../slideLayouts/slideLayout13.xml" /></Relationships>
</file>

<file path=ppt/slides/_rels/slide5.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5.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9.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ctrTitle"/>
          </p:nvPr>
        </p:nvSpPr>
        <p:spPr>
          <a:xfrm>
            <a:off x="713099" y="744575"/>
            <a:ext cx="4073645"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4500" dirty="0"/>
              <a:t>Hastane</a:t>
            </a:r>
            <a:r>
              <a:rPr lang="en" sz="4500" dirty="0"/>
              <a:t> </a:t>
            </a:r>
            <a:r>
              <a:rPr lang="tr-TR" sz="4500" dirty="0"/>
              <a:t>Otomasyonu</a:t>
            </a:r>
            <a:r>
              <a:rPr lang="en" sz="4500" dirty="0"/>
              <a:t> </a:t>
            </a:r>
            <a:r>
              <a:rPr lang="tr-TR" sz="4500" dirty="0"/>
              <a:t>Projesi</a:t>
            </a:r>
            <a:endParaRPr sz="4500" dirty="0"/>
          </a:p>
        </p:txBody>
      </p:sp>
      <p:sp>
        <p:nvSpPr>
          <p:cNvPr id="149" name="Google Shape;149;p24"/>
          <p:cNvSpPr txBox="1">
            <a:spLocks noGrp="1"/>
          </p:cNvSpPr>
          <p:nvPr>
            <p:ph type="subTitle" idx="1"/>
          </p:nvPr>
        </p:nvSpPr>
        <p:spPr>
          <a:xfrm>
            <a:off x="713100" y="2797175"/>
            <a:ext cx="2286000" cy="7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600" dirty="0"/>
              <a:t>Haydi Başlayalım.....</a:t>
            </a:r>
            <a:endParaRPr sz="1600" dirty="0"/>
          </a:p>
        </p:txBody>
      </p:sp>
      <p:pic>
        <p:nvPicPr>
          <p:cNvPr id="150" name="Google Shape;150;p24"/>
          <p:cNvPicPr preferRelativeResize="0"/>
          <p:nvPr/>
        </p:nvPicPr>
        <p:blipFill>
          <a:blip r:embed="rId3">
            <a:alphaModFix/>
          </a:blip>
          <a:stretch>
            <a:fillRect/>
          </a:stretch>
        </p:blipFill>
        <p:spPr>
          <a:xfrm>
            <a:off x="4572000" y="0"/>
            <a:ext cx="4572000" cy="5143500"/>
          </a:xfrm>
          <a:prstGeom prst="rect">
            <a:avLst/>
          </a:prstGeom>
          <a:noFill/>
          <a:ln>
            <a:noFill/>
          </a:ln>
        </p:spPr>
      </p:pic>
      <p:sp>
        <p:nvSpPr>
          <p:cNvPr id="151" name="Google Shape;151;p24"/>
          <p:cNvSpPr/>
          <p:nvPr/>
        </p:nvSpPr>
        <p:spPr>
          <a:xfrm rot="-5400000">
            <a:off x="4035678" y="-601923"/>
            <a:ext cx="1199426" cy="2403326"/>
          </a:xfrm>
          <a:custGeom>
            <a:avLst/>
            <a:gdLst/>
            <a:ahLst/>
            <a:cxnLst/>
            <a:rect l="l" t="t" r="r" b="b"/>
            <a:pathLst>
              <a:path w="37804" h="75749" extrusionOk="0">
                <a:moveTo>
                  <a:pt x="37803" y="1"/>
                </a:moveTo>
                <a:cubicBezTo>
                  <a:pt x="16920" y="48"/>
                  <a:pt x="1" y="16979"/>
                  <a:pt x="1" y="37874"/>
                </a:cubicBezTo>
                <a:cubicBezTo>
                  <a:pt x="1" y="58770"/>
                  <a:pt x="16920" y="75712"/>
                  <a:pt x="37803" y="75748"/>
                </a:cubicBezTo>
                <a:lnTo>
                  <a:pt x="37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2" name="Google Shape;152;p24"/>
          <p:cNvGrpSpPr/>
          <p:nvPr/>
        </p:nvGrpSpPr>
        <p:grpSpPr>
          <a:xfrm>
            <a:off x="819725" y="3724650"/>
            <a:ext cx="747900" cy="457500"/>
            <a:chOff x="832550" y="3724650"/>
            <a:chExt cx="747900" cy="457500"/>
          </a:xfrm>
        </p:grpSpPr>
        <p:grpSp>
          <p:nvGrpSpPr>
            <p:cNvPr id="153" name="Google Shape;153;p24"/>
            <p:cNvGrpSpPr/>
            <p:nvPr/>
          </p:nvGrpSpPr>
          <p:grpSpPr>
            <a:xfrm>
              <a:off x="832550" y="3724650"/>
              <a:ext cx="747900" cy="457500"/>
              <a:chOff x="832550" y="3724650"/>
              <a:chExt cx="747900" cy="457500"/>
            </a:xfrm>
          </p:grpSpPr>
          <p:sp>
            <p:nvSpPr>
              <p:cNvPr id="154" name="Google Shape;154;p24"/>
              <p:cNvSpPr/>
              <p:nvPr/>
            </p:nvSpPr>
            <p:spPr>
              <a:xfrm>
                <a:off x="832550" y="3724650"/>
                <a:ext cx="747900" cy="457500"/>
              </a:xfrm>
              <a:prstGeom prst="roundRect">
                <a:avLst>
                  <a:gd name="adj" fmla="val 50000"/>
                </a:avLst>
              </a:prstGeom>
              <a:solidFill>
                <a:schemeClr val="accent2"/>
              </a:solidFill>
              <a:ln>
                <a:noFill/>
              </a:ln>
              <a:effectLst>
                <a:outerShdw blurRad="214313" dist="95250" dir="5400000" algn="bl" rotWithShape="0">
                  <a:schemeClr val="accent2">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5" name="Google Shape;155;p24"/>
              <p:cNvGrpSpPr/>
              <p:nvPr/>
            </p:nvGrpSpPr>
            <p:grpSpPr>
              <a:xfrm rot="-5400000">
                <a:off x="1106556" y="3848510"/>
                <a:ext cx="199887" cy="209781"/>
                <a:chOff x="3068825" y="1169625"/>
                <a:chExt cx="90500" cy="94975"/>
              </a:xfrm>
            </p:grpSpPr>
            <p:sp>
              <p:nvSpPr>
                <p:cNvPr id="156" name="Google Shape;156;p24"/>
                <p:cNvSpPr/>
                <p:nvPr/>
              </p:nvSpPr>
              <p:spPr>
                <a:xfrm>
                  <a:off x="3109000" y="1169625"/>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4"/>
                <p:cNvSpPr/>
                <p:nvPr/>
              </p:nvSpPr>
              <p:spPr>
                <a:xfrm>
                  <a:off x="3068825" y="1214800"/>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58" name="Google Shape;158;p24">
              <a:hlinkClick r:id="" action="ppaction://hlinkshowjump?jump=nextslide"/>
            </p:cNvPr>
            <p:cNvSpPr/>
            <p:nvPr/>
          </p:nvSpPr>
          <p:spPr>
            <a:xfrm>
              <a:off x="832550" y="3724650"/>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p>
            <a:pPr lvl="0"/>
            <a:r>
              <a:rPr lang="tr-TR" dirty="0"/>
              <a:t>Class Diagram</a:t>
            </a:r>
          </a:p>
        </p:txBody>
      </p:sp>
      <p:sp>
        <p:nvSpPr>
          <p:cNvPr id="362" name="Google Shape;362;p33"/>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p>
            <a:pPr lvl="0" indent="-292100">
              <a:buClr>
                <a:schemeClr val="accent4"/>
              </a:buClr>
              <a:buSzPts val="1000"/>
            </a:pPr>
            <a:r>
              <a:rPr lang="tr-TR" dirty="0"/>
              <a:t>UML 'in en sık kullanılan diyagramlardan biri olup nesne yönelimli analiz, tasarım ve programlamadaki sınıfları net ve anlaşılabilir şekilde temsil etmeyi amaçlar.</a:t>
            </a:r>
          </a:p>
        </p:txBody>
      </p:sp>
      <p:grpSp>
        <p:nvGrpSpPr>
          <p:cNvPr id="363" name="Google Shape;363;p33"/>
          <p:cNvGrpSpPr/>
          <p:nvPr/>
        </p:nvGrpSpPr>
        <p:grpSpPr>
          <a:xfrm>
            <a:off x="794950" y="3171275"/>
            <a:ext cx="747900" cy="457500"/>
            <a:chOff x="794950" y="3171275"/>
            <a:chExt cx="747900" cy="457500"/>
          </a:xfrm>
        </p:grpSpPr>
        <p:sp>
          <p:nvSpPr>
            <p:cNvPr id="364" name="Google Shape;364;p33"/>
            <p:cNvSpPr/>
            <p:nvPr/>
          </p:nvSpPr>
          <p:spPr>
            <a:xfrm>
              <a:off x="794950" y="3171275"/>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3"/>
            <p:cNvGrpSpPr/>
            <p:nvPr/>
          </p:nvGrpSpPr>
          <p:grpSpPr>
            <a:xfrm rot="-5400000">
              <a:off x="1068956" y="3295135"/>
              <a:ext cx="199887" cy="209781"/>
              <a:chOff x="3319368" y="1152602"/>
              <a:chExt cx="90500" cy="94975"/>
            </a:xfrm>
          </p:grpSpPr>
          <p:sp>
            <p:nvSpPr>
              <p:cNvPr id="366" name="Google Shape;366;p33"/>
              <p:cNvSpPr/>
              <p:nvPr/>
            </p:nvSpPr>
            <p:spPr>
              <a:xfrm>
                <a:off x="3359543" y="1152602"/>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3"/>
              <p:cNvSpPr/>
              <p:nvPr/>
            </p:nvSpPr>
            <p:spPr>
              <a:xfrm>
                <a:off x="3319368" y="1197777"/>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8" name="Google Shape;368;p33">
              <a:hlinkClick r:id="" action="ppaction://hlinkshowjump?jump=nextslide"/>
            </p:cNvPr>
            <p:cNvSpPr/>
            <p:nvPr/>
          </p:nvSpPr>
          <p:spPr>
            <a:xfrm>
              <a:off x="794950" y="31712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685271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p>
            <a:pPr lvl="0"/>
            <a:r>
              <a:rPr lang="tr-TR" dirty="0"/>
              <a:t>Activity Diagram</a:t>
            </a:r>
          </a:p>
        </p:txBody>
      </p:sp>
      <p:sp>
        <p:nvSpPr>
          <p:cNvPr id="362" name="Google Shape;362;p33"/>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p>
            <a:pPr lvl="0" indent="-292100">
              <a:buClr>
                <a:schemeClr val="accent4"/>
              </a:buClr>
              <a:buSzPts val="1000"/>
            </a:pPr>
            <a:endParaRPr lang="tr-TR" dirty="0"/>
          </a:p>
          <a:p>
            <a:pPr lvl="0" indent="-292100">
              <a:buClr>
                <a:schemeClr val="accent4"/>
              </a:buClr>
              <a:buSzPts val="1000"/>
            </a:pPr>
            <a:r>
              <a:rPr lang="tr-TR" dirty="0"/>
              <a:t>Etkinlik diyagramları, seçim, yineleme ve eşzamanlılık desteğiyle adım adım etkinliklerin ve eylemlerin iş akışlarının grafiksel temsilleridir.</a:t>
            </a:r>
          </a:p>
        </p:txBody>
      </p:sp>
      <p:grpSp>
        <p:nvGrpSpPr>
          <p:cNvPr id="363" name="Google Shape;363;p33"/>
          <p:cNvGrpSpPr/>
          <p:nvPr/>
        </p:nvGrpSpPr>
        <p:grpSpPr>
          <a:xfrm>
            <a:off x="794950" y="3171275"/>
            <a:ext cx="747900" cy="457500"/>
            <a:chOff x="794950" y="3171275"/>
            <a:chExt cx="747900" cy="457500"/>
          </a:xfrm>
        </p:grpSpPr>
        <p:sp>
          <p:nvSpPr>
            <p:cNvPr id="364" name="Google Shape;364;p33"/>
            <p:cNvSpPr/>
            <p:nvPr/>
          </p:nvSpPr>
          <p:spPr>
            <a:xfrm>
              <a:off x="794950" y="3171275"/>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3"/>
            <p:cNvGrpSpPr/>
            <p:nvPr/>
          </p:nvGrpSpPr>
          <p:grpSpPr>
            <a:xfrm rot="-5400000">
              <a:off x="1068956" y="3295135"/>
              <a:ext cx="199887" cy="209781"/>
              <a:chOff x="3319368" y="1152602"/>
              <a:chExt cx="90500" cy="94975"/>
            </a:xfrm>
          </p:grpSpPr>
          <p:sp>
            <p:nvSpPr>
              <p:cNvPr id="366" name="Google Shape;366;p33"/>
              <p:cNvSpPr/>
              <p:nvPr/>
            </p:nvSpPr>
            <p:spPr>
              <a:xfrm>
                <a:off x="3359543" y="1152602"/>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3"/>
              <p:cNvSpPr/>
              <p:nvPr/>
            </p:nvSpPr>
            <p:spPr>
              <a:xfrm>
                <a:off x="3319368" y="1197777"/>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8" name="Google Shape;368;p33">
              <a:hlinkClick r:id="" action="ppaction://hlinkshowjump?jump=nextslide"/>
            </p:cNvPr>
            <p:cNvSpPr/>
            <p:nvPr/>
          </p:nvSpPr>
          <p:spPr>
            <a:xfrm>
              <a:off x="794950" y="31712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612092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p>
            <a:pPr lvl="0"/>
            <a:r>
              <a:rPr lang="tr-TR" dirty="0"/>
              <a:t>Flowchart Diagram</a:t>
            </a:r>
          </a:p>
        </p:txBody>
      </p:sp>
      <p:sp>
        <p:nvSpPr>
          <p:cNvPr id="362" name="Google Shape;362;p33"/>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p>
            <a:pPr lvl="0" indent="-292100">
              <a:buClr>
                <a:schemeClr val="accent4"/>
              </a:buClr>
              <a:buSzPts val="1000"/>
            </a:pPr>
            <a:endParaRPr lang="tr-TR" dirty="0"/>
          </a:p>
          <a:p>
            <a:pPr lvl="0" indent="-292100">
              <a:buClr>
                <a:schemeClr val="accent4"/>
              </a:buClr>
              <a:buSzPts val="1000"/>
            </a:pPr>
            <a:r>
              <a:rPr lang="tr-TR" dirty="0"/>
              <a:t>Akış şeması algoritmaları ve işlemleri birbirine oklarla bağlı değişik tiplerdeki kutular içerisinde gösteren yaygın bir şema tipidir. Akış şemaları çeşitli alanlardaki işlem ve uygulamaların yönetilmesi, belgelendirilmesi, tasarlanması ve çözümlenmesinde kullanılır.</a:t>
            </a:r>
          </a:p>
        </p:txBody>
      </p:sp>
      <p:grpSp>
        <p:nvGrpSpPr>
          <p:cNvPr id="363" name="Google Shape;363;p33"/>
          <p:cNvGrpSpPr/>
          <p:nvPr/>
        </p:nvGrpSpPr>
        <p:grpSpPr>
          <a:xfrm>
            <a:off x="794950" y="3171275"/>
            <a:ext cx="747900" cy="457500"/>
            <a:chOff x="794950" y="3171275"/>
            <a:chExt cx="747900" cy="457500"/>
          </a:xfrm>
        </p:grpSpPr>
        <p:sp>
          <p:nvSpPr>
            <p:cNvPr id="364" name="Google Shape;364;p33"/>
            <p:cNvSpPr/>
            <p:nvPr/>
          </p:nvSpPr>
          <p:spPr>
            <a:xfrm>
              <a:off x="794950" y="3171275"/>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3"/>
            <p:cNvGrpSpPr/>
            <p:nvPr/>
          </p:nvGrpSpPr>
          <p:grpSpPr>
            <a:xfrm rot="-5400000">
              <a:off x="1068956" y="3295135"/>
              <a:ext cx="199887" cy="209781"/>
              <a:chOff x="3319368" y="1152602"/>
              <a:chExt cx="90500" cy="94975"/>
            </a:xfrm>
          </p:grpSpPr>
          <p:sp>
            <p:nvSpPr>
              <p:cNvPr id="366" name="Google Shape;366;p33"/>
              <p:cNvSpPr/>
              <p:nvPr/>
            </p:nvSpPr>
            <p:spPr>
              <a:xfrm>
                <a:off x="3359543" y="1152602"/>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3"/>
              <p:cNvSpPr/>
              <p:nvPr/>
            </p:nvSpPr>
            <p:spPr>
              <a:xfrm>
                <a:off x="3319368" y="1197777"/>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8" name="Google Shape;368;p33">
              <a:hlinkClick r:id="" action="ppaction://hlinkshowjump?jump=nextslide"/>
            </p:cNvPr>
            <p:cNvSpPr/>
            <p:nvPr/>
          </p:nvSpPr>
          <p:spPr>
            <a:xfrm>
              <a:off x="794950" y="31712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87923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4"/>
        <p:cNvGrpSpPr/>
        <p:nvPr/>
      </p:nvGrpSpPr>
      <p:grpSpPr>
        <a:xfrm>
          <a:off x="0" y="0"/>
          <a:ext cx="0" cy="0"/>
          <a:chOff x="0" y="0"/>
          <a:chExt cx="0" cy="0"/>
        </a:xfrm>
      </p:grpSpPr>
      <p:sp>
        <p:nvSpPr>
          <p:cNvPr id="655" name="Google Shape;655;p46"/>
          <p:cNvSpPr/>
          <p:nvPr/>
        </p:nvSpPr>
        <p:spPr>
          <a:xfrm>
            <a:off x="713101" y="537910"/>
            <a:ext cx="4144500" cy="2363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46"/>
          <p:cNvSpPr txBox="1">
            <a:spLocks noGrp="1"/>
          </p:cNvSpPr>
          <p:nvPr>
            <p:ph type="title"/>
          </p:nvPr>
        </p:nvSpPr>
        <p:spPr>
          <a:xfrm>
            <a:off x="990600" y="728188"/>
            <a:ext cx="3867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Hastane Otomasyonu</a:t>
            </a:r>
            <a:endParaRPr dirty="0"/>
          </a:p>
        </p:txBody>
      </p:sp>
      <p:sp>
        <p:nvSpPr>
          <p:cNvPr id="657" name="Google Shape;657;p46"/>
          <p:cNvSpPr txBox="1">
            <a:spLocks noGrp="1"/>
          </p:cNvSpPr>
          <p:nvPr>
            <p:ph type="subTitle" idx="1"/>
          </p:nvPr>
        </p:nvSpPr>
        <p:spPr>
          <a:xfrm>
            <a:off x="1111951" y="1331865"/>
            <a:ext cx="3346800" cy="1280100"/>
          </a:xfrm>
          <a:prstGeom prst="rect">
            <a:avLst/>
          </a:prstGeom>
        </p:spPr>
        <p:txBody>
          <a:bodyPr spcFirstLastPara="1" wrap="square" lIns="91425" tIns="91425" rIns="91425" bIns="91425" anchor="t" anchorCtr="0">
            <a:noAutofit/>
          </a:bodyPr>
          <a:lstStyle/>
          <a:p>
            <a:pPr marL="0" lvl="0" indent="0"/>
            <a:r>
              <a:rPr lang="tr-TR" dirty="0"/>
              <a:t>Uygulama kısmına geçelim</a:t>
            </a:r>
          </a:p>
        </p:txBody>
      </p:sp>
      <p:grpSp>
        <p:nvGrpSpPr>
          <p:cNvPr id="658" name="Google Shape;658;p46"/>
          <p:cNvGrpSpPr/>
          <p:nvPr/>
        </p:nvGrpSpPr>
        <p:grpSpPr>
          <a:xfrm>
            <a:off x="3573175" y="2661350"/>
            <a:ext cx="747900" cy="457500"/>
            <a:chOff x="3573175" y="2661350"/>
            <a:chExt cx="747900" cy="457500"/>
          </a:xfrm>
        </p:grpSpPr>
        <p:grpSp>
          <p:nvGrpSpPr>
            <p:cNvPr id="659" name="Google Shape;659;p46"/>
            <p:cNvGrpSpPr/>
            <p:nvPr/>
          </p:nvGrpSpPr>
          <p:grpSpPr>
            <a:xfrm>
              <a:off x="3573175" y="2661350"/>
              <a:ext cx="747900" cy="457500"/>
              <a:chOff x="3573175" y="2661350"/>
              <a:chExt cx="747900" cy="457500"/>
            </a:xfrm>
          </p:grpSpPr>
          <p:sp>
            <p:nvSpPr>
              <p:cNvPr id="660" name="Google Shape;660;p46"/>
              <p:cNvSpPr/>
              <p:nvPr/>
            </p:nvSpPr>
            <p:spPr>
              <a:xfrm>
                <a:off x="3573175" y="2661350"/>
                <a:ext cx="747900" cy="457500"/>
              </a:xfrm>
              <a:prstGeom prst="roundRect">
                <a:avLst>
                  <a:gd name="adj" fmla="val 50000"/>
                </a:avLst>
              </a:prstGeom>
              <a:solidFill>
                <a:schemeClr val="accent2"/>
              </a:solidFill>
              <a:ln>
                <a:noFill/>
              </a:ln>
              <a:effectLst>
                <a:outerShdw blurRad="214313" dist="95250" dir="5400000" algn="bl" rotWithShape="0">
                  <a:schemeClr val="accent2">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61" name="Google Shape;661;p46"/>
              <p:cNvGrpSpPr/>
              <p:nvPr/>
            </p:nvGrpSpPr>
            <p:grpSpPr>
              <a:xfrm rot="-5400000">
                <a:off x="3847181" y="2785210"/>
                <a:ext cx="199887" cy="209781"/>
                <a:chOff x="3550239" y="2410401"/>
                <a:chExt cx="90500" cy="94975"/>
              </a:xfrm>
            </p:grpSpPr>
            <p:sp>
              <p:nvSpPr>
                <p:cNvPr id="662" name="Google Shape;662;p46"/>
                <p:cNvSpPr/>
                <p:nvPr/>
              </p:nvSpPr>
              <p:spPr>
                <a:xfrm>
                  <a:off x="3590414" y="2410401"/>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46"/>
                <p:cNvSpPr/>
                <p:nvPr/>
              </p:nvSpPr>
              <p:spPr>
                <a:xfrm>
                  <a:off x="3550239" y="2455576"/>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64" name="Google Shape;664;p46">
              <a:hlinkClick r:id="" action="ppaction://hlinkshowjump?jump=nextslide"/>
            </p:cNvPr>
            <p:cNvSpPr/>
            <p:nvPr/>
          </p:nvSpPr>
          <p:spPr>
            <a:xfrm>
              <a:off x="3573175" y="2661350"/>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p:nvPr/>
        </p:nvSpPr>
        <p:spPr>
          <a:xfrm>
            <a:off x="5125875" y="1362363"/>
            <a:ext cx="3062100" cy="1296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6"/>
          <p:cNvSpPr/>
          <p:nvPr/>
        </p:nvSpPr>
        <p:spPr>
          <a:xfrm>
            <a:off x="4836575" y="1087013"/>
            <a:ext cx="621000" cy="621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6"/>
          <p:cNvSpPr/>
          <p:nvPr/>
        </p:nvSpPr>
        <p:spPr>
          <a:xfrm>
            <a:off x="1245325" y="1362363"/>
            <a:ext cx="3062100" cy="1296900"/>
          </a:xfrm>
          <a:prstGeom prst="roundRect">
            <a:avLst>
              <a:gd name="adj" fmla="val 16667"/>
            </a:avLst>
          </a:prstGeom>
          <a:solidFill>
            <a:schemeClr val="accent2"/>
          </a:solidFill>
          <a:ln>
            <a:noFill/>
          </a:ln>
          <a:effectLst>
            <a:outerShdw blurRad="228600" dist="95250" dir="5400000" algn="bl" rotWithShape="0">
              <a:schemeClr val="accent2">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6"/>
          <p:cNvSpPr/>
          <p:nvPr/>
        </p:nvSpPr>
        <p:spPr>
          <a:xfrm>
            <a:off x="956025" y="1087013"/>
            <a:ext cx="621000" cy="621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6"/>
          <p:cNvSpPr/>
          <p:nvPr/>
        </p:nvSpPr>
        <p:spPr>
          <a:xfrm>
            <a:off x="1245325" y="3144913"/>
            <a:ext cx="3062100" cy="1296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6"/>
          <p:cNvSpPr/>
          <p:nvPr/>
        </p:nvSpPr>
        <p:spPr>
          <a:xfrm>
            <a:off x="956025" y="2869563"/>
            <a:ext cx="621000" cy="621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6"/>
          <p:cNvSpPr/>
          <p:nvPr/>
        </p:nvSpPr>
        <p:spPr>
          <a:xfrm>
            <a:off x="5125875" y="3144913"/>
            <a:ext cx="3062100" cy="1296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6"/>
          <p:cNvSpPr/>
          <p:nvPr/>
        </p:nvSpPr>
        <p:spPr>
          <a:xfrm>
            <a:off x="4836575" y="2869563"/>
            <a:ext cx="621000" cy="621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6"/>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Projede Kullanılan Yazılımlar</a:t>
            </a:r>
            <a:endParaRPr dirty="0"/>
          </a:p>
        </p:txBody>
      </p:sp>
      <p:sp>
        <p:nvSpPr>
          <p:cNvPr id="178" name="Google Shape;178;p26"/>
          <p:cNvSpPr txBox="1">
            <a:spLocks noGrp="1"/>
          </p:cNvSpPr>
          <p:nvPr>
            <p:ph type="subTitle" idx="1"/>
          </p:nvPr>
        </p:nvSpPr>
        <p:spPr>
          <a:xfrm>
            <a:off x="1483225" y="1527500"/>
            <a:ext cx="25878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solidFill>
                  <a:schemeClr val="lt1"/>
                </a:solidFill>
              </a:rPr>
              <a:t>Framework</a:t>
            </a:r>
            <a:endParaRPr dirty="0">
              <a:solidFill>
                <a:schemeClr val="lt1"/>
              </a:solidFill>
            </a:endParaRPr>
          </a:p>
        </p:txBody>
      </p:sp>
      <p:sp>
        <p:nvSpPr>
          <p:cNvPr id="179" name="Google Shape;179;p26"/>
          <p:cNvSpPr txBox="1">
            <a:spLocks noGrp="1"/>
          </p:cNvSpPr>
          <p:nvPr>
            <p:ph type="subTitle" idx="2"/>
          </p:nvPr>
        </p:nvSpPr>
        <p:spPr>
          <a:xfrm>
            <a:off x="1483224" y="1873189"/>
            <a:ext cx="2824201" cy="6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solidFill>
                  <a:schemeClr val="lt1"/>
                </a:solidFill>
              </a:rPr>
              <a:t>Laravel</a:t>
            </a:r>
            <a:r>
              <a:rPr lang="en-US" dirty="0">
                <a:solidFill>
                  <a:schemeClr val="lt1"/>
                </a:solidFill>
              </a:rPr>
              <a:t> php back-end framework</a:t>
            </a:r>
          </a:p>
          <a:p>
            <a:pPr marL="0" lvl="0" indent="0" algn="l" rtl="0">
              <a:spcBef>
                <a:spcPts val="0"/>
              </a:spcBef>
              <a:spcAft>
                <a:spcPts val="0"/>
              </a:spcAft>
              <a:buNone/>
            </a:pPr>
            <a:r>
              <a:rPr lang="en-US" dirty="0">
                <a:solidFill>
                  <a:schemeClr val="lt1"/>
                </a:solidFill>
              </a:rPr>
              <a:t>Bootstrap front-end framework</a:t>
            </a:r>
            <a:endParaRPr dirty="0">
              <a:solidFill>
                <a:schemeClr val="lt1"/>
              </a:solidFill>
            </a:endParaRPr>
          </a:p>
        </p:txBody>
      </p:sp>
      <p:sp>
        <p:nvSpPr>
          <p:cNvPr id="180" name="Google Shape;180;p26"/>
          <p:cNvSpPr txBox="1">
            <a:spLocks noGrp="1"/>
          </p:cNvSpPr>
          <p:nvPr>
            <p:ph type="title" idx="3"/>
          </p:nvPr>
        </p:nvSpPr>
        <p:spPr>
          <a:xfrm>
            <a:off x="996825" y="1185863"/>
            <a:ext cx="5394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dirty="0">
              <a:solidFill>
                <a:schemeClr val="lt1"/>
              </a:solidFill>
            </a:endParaRPr>
          </a:p>
        </p:txBody>
      </p:sp>
      <p:sp>
        <p:nvSpPr>
          <p:cNvPr id="181" name="Google Shape;181;p26"/>
          <p:cNvSpPr txBox="1">
            <a:spLocks noGrp="1"/>
          </p:cNvSpPr>
          <p:nvPr>
            <p:ph type="subTitle" idx="4"/>
          </p:nvPr>
        </p:nvSpPr>
        <p:spPr>
          <a:xfrm>
            <a:off x="5365375" y="1527500"/>
            <a:ext cx="25878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Diller	</a:t>
            </a:r>
            <a:endParaRPr dirty="0"/>
          </a:p>
        </p:txBody>
      </p:sp>
      <p:sp>
        <p:nvSpPr>
          <p:cNvPr id="182" name="Google Shape;182;p26"/>
          <p:cNvSpPr txBox="1">
            <a:spLocks noGrp="1"/>
          </p:cNvSpPr>
          <p:nvPr>
            <p:ph type="subTitle" idx="5"/>
          </p:nvPr>
        </p:nvSpPr>
        <p:spPr>
          <a:xfrm>
            <a:off x="5365375" y="1873189"/>
            <a:ext cx="2587800" cy="6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Php, Html, </a:t>
            </a:r>
            <a:r>
              <a:rPr lang="tr-TR" dirty="0"/>
              <a:t>Css, Js</a:t>
            </a:r>
          </a:p>
        </p:txBody>
      </p:sp>
      <p:sp>
        <p:nvSpPr>
          <p:cNvPr id="183" name="Google Shape;183;p26"/>
          <p:cNvSpPr txBox="1">
            <a:spLocks noGrp="1"/>
          </p:cNvSpPr>
          <p:nvPr>
            <p:ph type="title" idx="6"/>
          </p:nvPr>
        </p:nvSpPr>
        <p:spPr>
          <a:xfrm>
            <a:off x="4878975" y="1185863"/>
            <a:ext cx="5394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dirty="0">
              <a:solidFill>
                <a:schemeClr val="lt1"/>
              </a:solidFill>
            </a:endParaRPr>
          </a:p>
        </p:txBody>
      </p:sp>
      <p:sp>
        <p:nvSpPr>
          <p:cNvPr id="184" name="Google Shape;184;p26"/>
          <p:cNvSpPr txBox="1">
            <a:spLocks noGrp="1"/>
          </p:cNvSpPr>
          <p:nvPr>
            <p:ph type="subTitle" idx="7"/>
          </p:nvPr>
        </p:nvSpPr>
        <p:spPr>
          <a:xfrm>
            <a:off x="1483225" y="3310050"/>
            <a:ext cx="2587800" cy="420600"/>
          </a:xfrm>
          <a:prstGeom prst="rect">
            <a:avLst/>
          </a:prstGeom>
        </p:spPr>
        <p:txBody>
          <a:bodyPr spcFirstLastPara="1" wrap="square" lIns="91425" tIns="91425" rIns="91425" bIns="91425" anchor="t" anchorCtr="0">
            <a:noAutofit/>
          </a:bodyPr>
          <a:lstStyle/>
          <a:p>
            <a:pPr marL="0" lvl="0" indent="0"/>
            <a:r>
              <a:rPr lang="tr-TR" dirty="0"/>
              <a:t>VTYS</a:t>
            </a:r>
          </a:p>
        </p:txBody>
      </p:sp>
      <p:sp>
        <p:nvSpPr>
          <p:cNvPr id="185" name="Google Shape;185;p26"/>
          <p:cNvSpPr txBox="1">
            <a:spLocks noGrp="1"/>
          </p:cNvSpPr>
          <p:nvPr>
            <p:ph type="subTitle" idx="8"/>
          </p:nvPr>
        </p:nvSpPr>
        <p:spPr>
          <a:xfrm>
            <a:off x="1483225" y="3655739"/>
            <a:ext cx="2587800" cy="621900"/>
          </a:xfrm>
          <a:prstGeom prst="rect">
            <a:avLst/>
          </a:prstGeom>
        </p:spPr>
        <p:txBody>
          <a:bodyPr spcFirstLastPara="1" wrap="square" lIns="91425" tIns="91425" rIns="91425" bIns="91425" anchor="t" anchorCtr="0">
            <a:noAutofit/>
          </a:bodyPr>
          <a:lstStyle/>
          <a:p>
            <a:pPr marL="0" lvl="0" indent="0"/>
            <a:r>
              <a:rPr lang="tr-TR" dirty="0"/>
              <a:t>Mysql</a:t>
            </a:r>
          </a:p>
        </p:txBody>
      </p:sp>
      <p:sp>
        <p:nvSpPr>
          <p:cNvPr id="186" name="Google Shape;186;p26"/>
          <p:cNvSpPr txBox="1">
            <a:spLocks noGrp="1"/>
          </p:cNvSpPr>
          <p:nvPr>
            <p:ph type="title" idx="9"/>
          </p:nvPr>
        </p:nvSpPr>
        <p:spPr>
          <a:xfrm>
            <a:off x="996825" y="2968413"/>
            <a:ext cx="5394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dirty="0">
              <a:solidFill>
                <a:schemeClr val="lt1"/>
              </a:solidFill>
            </a:endParaRPr>
          </a:p>
        </p:txBody>
      </p:sp>
      <p:sp>
        <p:nvSpPr>
          <p:cNvPr id="187" name="Google Shape;187;p26"/>
          <p:cNvSpPr txBox="1">
            <a:spLocks noGrp="1"/>
          </p:cNvSpPr>
          <p:nvPr>
            <p:ph type="subTitle" idx="13"/>
          </p:nvPr>
        </p:nvSpPr>
        <p:spPr>
          <a:xfrm>
            <a:off x="5365375" y="3310050"/>
            <a:ext cx="2587800" cy="420600"/>
          </a:xfrm>
          <a:prstGeom prst="rect">
            <a:avLst/>
          </a:prstGeom>
        </p:spPr>
        <p:txBody>
          <a:bodyPr spcFirstLastPara="1" wrap="square" lIns="91425" tIns="91425" rIns="91425" bIns="91425" anchor="t" anchorCtr="0">
            <a:noAutofit/>
          </a:bodyPr>
          <a:lstStyle/>
          <a:p>
            <a:pPr marL="0" lvl="0" indent="0"/>
            <a:r>
              <a:rPr lang="tr-TR" dirty="0"/>
              <a:t>IDE</a:t>
            </a:r>
          </a:p>
        </p:txBody>
      </p:sp>
      <p:sp>
        <p:nvSpPr>
          <p:cNvPr id="188" name="Google Shape;188;p26"/>
          <p:cNvSpPr txBox="1">
            <a:spLocks noGrp="1"/>
          </p:cNvSpPr>
          <p:nvPr>
            <p:ph type="subTitle" idx="14"/>
          </p:nvPr>
        </p:nvSpPr>
        <p:spPr>
          <a:xfrm>
            <a:off x="5365375" y="3655739"/>
            <a:ext cx="2587800" cy="621900"/>
          </a:xfrm>
          <a:prstGeom prst="rect">
            <a:avLst/>
          </a:prstGeom>
        </p:spPr>
        <p:txBody>
          <a:bodyPr spcFirstLastPara="1" wrap="square" lIns="91425" tIns="91425" rIns="91425" bIns="91425" anchor="t" anchorCtr="0">
            <a:noAutofit/>
          </a:bodyPr>
          <a:lstStyle/>
          <a:p>
            <a:pPr marL="0" lvl="0" indent="0"/>
            <a:r>
              <a:rPr lang="tr-TR" dirty="0"/>
              <a:t>PHPStorm, Wampserver, Phpmyadmin</a:t>
            </a:r>
          </a:p>
        </p:txBody>
      </p:sp>
      <p:sp>
        <p:nvSpPr>
          <p:cNvPr id="189" name="Google Shape;189;p26"/>
          <p:cNvSpPr txBox="1">
            <a:spLocks noGrp="1"/>
          </p:cNvSpPr>
          <p:nvPr>
            <p:ph type="title" idx="15"/>
          </p:nvPr>
        </p:nvSpPr>
        <p:spPr>
          <a:xfrm>
            <a:off x="4878975" y="2968413"/>
            <a:ext cx="5394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dirty="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p>
            <a:pPr lvl="0"/>
            <a:r>
              <a:rPr lang="tr-TR" sz="2800" dirty="0"/>
              <a:t>Routing</a:t>
            </a:r>
          </a:p>
        </p:txBody>
      </p:sp>
      <p:sp>
        <p:nvSpPr>
          <p:cNvPr id="362" name="Google Shape;362;p33"/>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p>
            <a:pPr lvl="0" indent="-292100">
              <a:buClr>
                <a:schemeClr val="accent4"/>
              </a:buClr>
              <a:buSzPts val="1000"/>
            </a:pPr>
            <a:endParaRPr lang="tr-TR" dirty="0"/>
          </a:p>
          <a:p>
            <a:pPr lvl="0" indent="-292100">
              <a:buClr>
                <a:schemeClr val="accent4"/>
              </a:buClr>
              <a:buSzPts val="1000"/>
            </a:pPr>
            <a:r>
              <a:rPr lang="tr-TR" dirty="0"/>
              <a:t>Laravel'de yönlendirme, tüm uygulama taleplerimizi belirttiğimiz, control</a:t>
            </a:r>
            <a:r>
              <a:rPr lang="en-US" dirty="0"/>
              <a:t>l</a:t>
            </a:r>
            <a:r>
              <a:rPr lang="tr-TR" dirty="0"/>
              <a:t>ere yönlendirmemizi sağlar. Laravel'deki ana ve birincil yollar, bir URI'yi (Tekdüzen Kaynak Tanımlayıcı) bir closure fonksiyon ile birlikte kabul eder, çünkü basit ve etkileyici bir yönlendirme yöntemi olması gerekir.</a:t>
            </a:r>
          </a:p>
        </p:txBody>
      </p:sp>
      <p:grpSp>
        <p:nvGrpSpPr>
          <p:cNvPr id="363" name="Google Shape;363;p33"/>
          <p:cNvGrpSpPr/>
          <p:nvPr/>
        </p:nvGrpSpPr>
        <p:grpSpPr>
          <a:xfrm>
            <a:off x="794950" y="3171275"/>
            <a:ext cx="747900" cy="457500"/>
            <a:chOff x="794950" y="3171275"/>
            <a:chExt cx="747900" cy="457500"/>
          </a:xfrm>
        </p:grpSpPr>
        <p:sp>
          <p:nvSpPr>
            <p:cNvPr id="364" name="Google Shape;364;p33"/>
            <p:cNvSpPr/>
            <p:nvPr/>
          </p:nvSpPr>
          <p:spPr>
            <a:xfrm>
              <a:off x="794950" y="3171275"/>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3"/>
            <p:cNvGrpSpPr/>
            <p:nvPr/>
          </p:nvGrpSpPr>
          <p:grpSpPr>
            <a:xfrm rot="-5400000">
              <a:off x="1068956" y="3295135"/>
              <a:ext cx="199887" cy="209781"/>
              <a:chOff x="3319368" y="1152602"/>
              <a:chExt cx="90500" cy="94975"/>
            </a:xfrm>
          </p:grpSpPr>
          <p:sp>
            <p:nvSpPr>
              <p:cNvPr id="366" name="Google Shape;366;p33"/>
              <p:cNvSpPr/>
              <p:nvPr/>
            </p:nvSpPr>
            <p:spPr>
              <a:xfrm>
                <a:off x="3359543" y="1152602"/>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3"/>
              <p:cNvSpPr/>
              <p:nvPr/>
            </p:nvSpPr>
            <p:spPr>
              <a:xfrm>
                <a:off x="3319368" y="1197777"/>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8" name="Google Shape;368;p33">
              <a:hlinkClick r:id="" action="ppaction://hlinkshowjump?jump=nextslide"/>
            </p:cNvPr>
            <p:cNvSpPr/>
            <p:nvPr/>
          </p:nvSpPr>
          <p:spPr>
            <a:xfrm>
              <a:off x="794950" y="31712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43739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575477" y="1049700"/>
            <a:ext cx="8028196"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575477" y="1049700"/>
            <a:ext cx="8028196"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575477" y="1606438"/>
            <a:ext cx="8028196" cy="2429778"/>
          </a:xfrm>
          <a:prstGeom prst="rect">
            <a:avLst/>
          </a:prstGeom>
        </p:spPr>
        <p:txBody>
          <a:bodyPr spcFirstLastPara="1" wrap="square" lIns="91425" tIns="91425" rIns="91425" bIns="91425" anchor="t" anchorCtr="0">
            <a:noAutofit/>
          </a:bodyPr>
          <a:lstStyle/>
          <a:p>
            <a:pPr marL="0" lvl="0" indent="0" algn="l"/>
            <a:r>
              <a:rPr lang="tr-TR" sz="1400" dirty="0"/>
              <a:t>Route::get('/otomasyon/hastalar/create', 'HastaController@create');</a:t>
            </a:r>
          </a:p>
          <a:p>
            <a:pPr marL="0" lvl="0" indent="0" algn="l"/>
            <a:r>
              <a:rPr lang="tr-TR" sz="1400" dirty="0"/>
              <a:t>Route::post('/otomasyon/hastalar', 'HastaController@store');</a:t>
            </a:r>
          </a:p>
          <a:p>
            <a:pPr marL="0" lvl="0" indent="0" algn="l"/>
            <a:r>
              <a:rPr lang="tr-TR" sz="1400" dirty="0"/>
              <a:t>Route::get('/otomasyon/hastalar', 'HastaController@index')-&gt;name('hasta.index');</a:t>
            </a:r>
          </a:p>
          <a:p>
            <a:pPr marL="0" lvl="0" indent="0" algn="l"/>
            <a:r>
              <a:rPr lang="tr-TR" sz="1400" dirty="0"/>
              <a:t>Route::get('/otomasyon/hastalar/{hasta}', 'HastaController@show')-&gt;name('hasta.show');</a:t>
            </a:r>
          </a:p>
          <a:p>
            <a:pPr marL="0" lvl="0" indent="0" algn="l"/>
            <a:r>
              <a:rPr lang="tr-TR" sz="1400" dirty="0"/>
              <a:t>Route::get('/otomasyon/hastalar/{hasta}/edit', 'HastaController@edit');</a:t>
            </a:r>
          </a:p>
          <a:p>
            <a:pPr marL="0" lvl="0" indent="0" algn="l"/>
            <a:r>
              <a:rPr lang="tr-TR" sz="1400" dirty="0"/>
              <a:t>Route::put('/otomasyon/hastalar/{hasta}', 'HastaController@update');</a:t>
            </a:r>
          </a:p>
          <a:p>
            <a:pPr marL="0" lvl="0" indent="0" algn="l"/>
            <a:r>
              <a:rPr lang="tr-TR" sz="1400" dirty="0"/>
              <a:t>Route::get('/otomasyon/hastalar/{hasta}/delete', 'HastaController@destroy')-&gt;name('hasta.delete');</a:t>
            </a:r>
          </a:p>
          <a:p>
            <a:pPr marL="0" lvl="0" indent="0" algn="l"/>
            <a:r>
              <a:rPr lang="tr-TR" sz="1400" dirty="0"/>
              <a:t>Route::get('/hastalar/search/', 'HastaController@search')-&gt;name('hasta.search');</a:t>
            </a:r>
          </a:p>
        </p:txBody>
      </p:sp>
      <p:sp>
        <p:nvSpPr>
          <p:cNvPr id="458" name="Google Shape;458;p36"/>
          <p:cNvSpPr txBox="1">
            <a:spLocks noGrp="1"/>
          </p:cNvSpPr>
          <p:nvPr>
            <p:ph type="title"/>
          </p:nvPr>
        </p:nvSpPr>
        <p:spPr>
          <a:xfrm>
            <a:off x="7624391" y="1176538"/>
            <a:ext cx="1030568"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web.php</a:t>
            </a:r>
            <a:endParaRPr sz="1400" dirty="0"/>
          </a:p>
        </p:txBody>
      </p:sp>
      <p:grpSp>
        <p:nvGrpSpPr>
          <p:cNvPr id="460" name="Google Shape;460;p36"/>
          <p:cNvGrpSpPr/>
          <p:nvPr/>
        </p:nvGrpSpPr>
        <p:grpSpPr>
          <a:xfrm>
            <a:off x="727277" y="1178036"/>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tr-TR" dirty="0">
                <a:solidFill>
                  <a:schemeClr val="bg1"/>
                </a:solidFill>
              </a:rPr>
              <a:t>Hastalar Routing</a:t>
            </a:r>
            <a:endParaRPr lang="tr-TR" sz="14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p>
            <a:pPr lvl="0"/>
            <a:r>
              <a:rPr lang="tr-TR" sz="2800" dirty="0"/>
              <a:t>Controller</a:t>
            </a:r>
          </a:p>
        </p:txBody>
      </p:sp>
      <p:sp>
        <p:nvSpPr>
          <p:cNvPr id="362" name="Google Shape;362;p33"/>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p>
            <a:pPr lvl="0" indent="-292100">
              <a:buClr>
                <a:schemeClr val="accent4"/>
              </a:buClr>
              <a:buSzPts val="1000"/>
            </a:pPr>
            <a:endParaRPr lang="tr-TR" dirty="0"/>
          </a:p>
          <a:p>
            <a:pPr lvl="0" indent="-292100">
              <a:buClr>
                <a:schemeClr val="accent4"/>
              </a:buClr>
              <a:buSzPts val="1000"/>
            </a:pPr>
            <a:r>
              <a:rPr lang="tr-TR" dirty="0"/>
              <a:t>MVC yapısında frontend ve backend arasında işlem gören katmandır.</a:t>
            </a:r>
          </a:p>
          <a:p>
            <a:pPr lvl="0" indent="-292100">
              <a:buClr>
                <a:schemeClr val="accent4"/>
              </a:buClr>
              <a:buSzPts val="1000"/>
            </a:pPr>
            <a:r>
              <a:rPr lang="tr-TR" dirty="0"/>
              <a:t>Restful mimarisin kullanarak fonksiyonları bu kısımda oluşur</a:t>
            </a:r>
          </a:p>
        </p:txBody>
      </p:sp>
      <p:grpSp>
        <p:nvGrpSpPr>
          <p:cNvPr id="363" name="Google Shape;363;p33"/>
          <p:cNvGrpSpPr/>
          <p:nvPr/>
        </p:nvGrpSpPr>
        <p:grpSpPr>
          <a:xfrm>
            <a:off x="794950" y="3171275"/>
            <a:ext cx="747900" cy="457500"/>
            <a:chOff x="794950" y="3171275"/>
            <a:chExt cx="747900" cy="457500"/>
          </a:xfrm>
        </p:grpSpPr>
        <p:sp>
          <p:nvSpPr>
            <p:cNvPr id="364" name="Google Shape;364;p33"/>
            <p:cNvSpPr/>
            <p:nvPr/>
          </p:nvSpPr>
          <p:spPr>
            <a:xfrm>
              <a:off x="794950" y="3171275"/>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3"/>
            <p:cNvGrpSpPr/>
            <p:nvPr/>
          </p:nvGrpSpPr>
          <p:grpSpPr>
            <a:xfrm rot="-5400000">
              <a:off x="1068956" y="3295135"/>
              <a:ext cx="199887" cy="209781"/>
              <a:chOff x="3319368" y="1152602"/>
              <a:chExt cx="90500" cy="94975"/>
            </a:xfrm>
          </p:grpSpPr>
          <p:sp>
            <p:nvSpPr>
              <p:cNvPr id="366" name="Google Shape;366;p33"/>
              <p:cNvSpPr/>
              <p:nvPr/>
            </p:nvSpPr>
            <p:spPr>
              <a:xfrm>
                <a:off x="3359543" y="1152602"/>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3"/>
              <p:cNvSpPr/>
              <p:nvPr/>
            </p:nvSpPr>
            <p:spPr>
              <a:xfrm>
                <a:off x="3319368" y="1197777"/>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8" name="Google Shape;368;p33">
              <a:hlinkClick r:id="" action="ppaction://hlinkshowjump?jump=nextslide"/>
            </p:cNvPr>
            <p:cNvSpPr/>
            <p:nvPr/>
          </p:nvSpPr>
          <p:spPr>
            <a:xfrm>
              <a:off x="794950" y="31712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47168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en-US" sz="1400" dirty="0"/>
              <a:t>public function index(){        </a:t>
            </a:r>
            <a:endParaRPr lang="tr-TR" sz="1400" dirty="0"/>
          </a:p>
          <a:p>
            <a:pPr marL="0" lvl="0" indent="0" algn="l"/>
            <a:endParaRPr lang="tr-TR" sz="1400" dirty="0"/>
          </a:p>
          <a:p>
            <a:pPr marL="0" lvl="0" indent="0" algn="l"/>
            <a:r>
              <a:rPr lang="tr-TR" sz="1400" dirty="0"/>
              <a:t>	</a:t>
            </a:r>
            <a:r>
              <a:rPr lang="en-US" sz="1400" dirty="0"/>
              <a:t>$</a:t>
            </a:r>
            <a:r>
              <a:rPr lang="tr-TR" sz="1400" dirty="0"/>
              <a:t>hastalar</a:t>
            </a:r>
            <a:r>
              <a:rPr lang="en-US" sz="1400" dirty="0"/>
              <a:t>  = Hasta::paginate(8);        </a:t>
            </a:r>
            <a:endParaRPr lang="tr-TR" sz="1400" dirty="0"/>
          </a:p>
          <a:p>
            <a:pPr marL="0" lvl="0" indent="0" algn="l"/>
            <a:r>
              <a:rPr lang="tr-TR" sz="1400" dirty="0"/>
              <a:t>	</a:t>
            </a:r>
            <a:r>
              <a:rPr lang="en-US" sz="1400" dirty="0"/>
              <a:t>return view(</a:t>
            </a:r>
            <a:r>
              <a:rPr lang="tr-TR" sz="1400" dirty="0"/>
              <a:t>'hasta.index</a:t>
            </a:r>
            <a:r>
              <a:rPr lang="en-US" sz="1400" dirty="0"/>
              <a:t>',[</a:t>
            </a:r>
            <a:r>
              <a:rPr lang="tr-TR" sz="1400" dirty="0"/>
              <a:t>'hastalar</a:t>
            </a:r>
            <a:r>
              <a:rPr lang="en-US" sz="1400" dirty="0"/>
              <a:t>'=&gt;$</a:t>
            </a:r>
            <a:r>
              <a:rPr lang="tr-TR" sz="1400" dirty="0"/>
              <a:t>hastalar</a:t>
            </a:r>
            <a:r>
              <a:rPr lang="en-US" sz="1400" dirty="0"/>
              <a:t>])            </a:t>
            </a:r>
            <a:endParaRPr lang="tr-TR" sz="1400" dirty="0"/>
          </a:p>
          <a:p>
            <a:pPr marL="0" lvl="0" indent="0" algn="l"/>
            <a:r>
              <a:rPr lang="tr-TR" sz="1400" dirty="0"/>
              <a:t>	</a:t>
            </a:r>
            <a:r>
              <a:rPr lang="en-US" sz="1400" dirty="0"/>
              <a:t>-&gt;with(</a:t>
            </a:r>
            <a:r>
              <a:rPr lang="tr-TR" sz="1400" dirty="0"/>
              <a:t>'kurumlar</a:t>
            </a:r>
            <a:r>
              <a:rPr lang="en-US" sz="1400" dirty="0"/>
              <a:t>',</a:t>
            </a:r>
            <a:r>
              <a:rPr lang="tr-TR" sz="1400" dirty="0"/>
              <a:t>Kurum</a:t>
            </a:r>
            <a:r>
              <a:rPr lang="en-US" sz="1400" dirty="0"/>
              <a:t>::all())            </a:t>
            </a:r>
            <a:endParaRPr lang="tr-TR" sz="1400" dirty="0"/>
          </a:p>
          <a:p>
            <a:pPr marL="0" lvl="0" indent="0" algn="l"/>
            <a:r>
              <a:rPr lang="tr-TR" sz="1400" dirty="0"/>
              <a:t>	</a:t>
            </a:r>
            <a:r>
              <a:rPr lang="en-US" sz="1400" dirty="0"/>
              <a:t>-&gt;with(</a:t>
            </a:r>
            <a:r>
              <a:rPr lang="tr-TR" sz="1400" dirty="0"/>
              <a:t>'hastaTipleri</a:t>
            </a:r>
            <a:r>
              <a:rPr lang="en-US" sz="1400" dirty="0"/>
              <a:t>',</a:t>
            </a:r>
            <a:r>
              <a:rPr lang="tr-TR" sz="1400" dirty="0"/>
              <a:t>HastaTipi</a:t>
            </a:r>
            <a:r>
              <a:rPr lang="en-US" sz="1400" dirty="0"/>
              <a:t>::all());    </a:t>
            </a:r>
            <a:endParaRPr lang="tr-TR" sz="1400" dirty="0"/>
          </a:p>
          <a:p>
            <a:pPr marL="0" lvl="0" indent="0" algn="l"/>
            <a:r>
              <a:rPr lang="en-US" sz="1400" dirty="0"/>
              <a:t>}</a:t>
            </a:r>
            <a:endParaRPr sz="1400" dirty="0"/>
          </a:p>
        </p:txBody>
      </p:sp>
      <p:sp>
        <p:nvSpPr>
          <p:cNvPr id="458" name="Google Shape;458;p36"/>
          <p:cNvSpPr txBox="1">
            <a:spLocks noGrp="1"/>
          </p:cNvSpPr>
          <p:nvPr>
            <p:ph type="title"/>
          </p:nvPr>
        </p:nvSpPr>
        <p:spPr>
          <a:xfrm>
            <a:off x="6165255" y="1178038"/>
            <a:ext cx="1849587"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HastaController.php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tr-TR" dirty="0">
                <a:solidFill>
                  <a:schemeClr val="bg1"/>
                </a:solidFill>
              </a:rPr>
              <a:t>Index Function</a:t>
            </a:r>
            <a:endParaRPr lang="tr-TR" sz="1400" dirty="0">
              <a:solidFill>
                <a:schemeClr val="bg1"/>
              </a:solidFill>
            </a:endParaRPr>
          </a:p>
        </p:txBody>
      </p:sp>
    </p:spTree>
    <p:extLst>
      <p:ext uri="{BB962C8B-B14F-4D97-AF65-F5344CB8AC3E}">
        <p14:creationId xmlns:p14="http://schemas.microsoft.com/office/powerpoint/2010/main" val="3396858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en-US" sz="1400" dirty="0"/>
              <a:t>public function show($hasta)</a:t>
            </a:r>
          </a:p>
          <a:p>
            <a:pPr marL="0" lvl="0" indent="0" algn="l"/>
            <a:r>
              <a:rPr lang="en-US" sz="1400" dirty="0"/>
              <a:t>    {</a:t>
            </a:r>
          </a:p>
          <a:p>
            <a:pPr marL="0" lvl="0" indent="0" algn="l"/>
            <a:r>
              <a:rPr lang="en-US" sz="1400" dirty="0"/>
              <a:t>        $hasta = Hasta::find($hasta);</a:t>
            </a:r>
          </a:p>
          <a:p>
            <a:pPr marL="0" lvl="0" indent="0" algn="l"/>
            <a:r>
              <a:rPr lang="en-US" sz="1400" dirty="0"/>
              <a:t>        return view(</a:t>
            </a:r>
            <a:r>
              <a:rPr lang="tr-TR" sz="1400" dirty="0"/>
              <a:t>'hasta.show</a:t>
            </a:r>
            <a:r>
              <a:rPr lang="en-US" sz="1400" dirty="0"/>
              <a:t>', ['hasta'=&gt;$hasta]);</a:t>
            </a:r>
          </a:p>
          <a:p>
            <a:pPr marL="0" lvl="0" indent="0" algn="l"/>
            <a:r>
              <a:rPr lang="en-US" sz="1400" dirty="0"/>
              <a:t>    }</a:t>
            </a:r>
            <a:endParaRPr sz="1400" dirty="0"/>
          </a:p>
        </p:txBody>
      </p:sp>
      <p:sp>
        <p:nvSpPr>
          <p:cNvPr id="458" name="Google Shape;458;p36"/>
          <p:cNvSpPr txBox="1">
            <a:spLocks noGrp="1"/>
          </p:cNvSpPr>
          <p:nvPr>
            <p:ph type="title"/>
          </p:nvPr>
        </p:nvSpPr>
        <p:spPr>
          <a:xfrm>
            <a:off x="6165255" y="1178038"/>
            <a:ext cx="1849587"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HastaController.php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en-US" dirty="0">
                <a:solidFill>
                  <a:schemeClr val="bg1"/>
                </a:solidFill>
              </a:rPr>
              <a:t>Show</a:t>
            </a:r>
            <a:r>
              <a:rPr lang="tr-TR" dirty="0">
                <a:solidFill>
                  <a:schemeClr val="bg1"/>
                </a:solidFill>
              </a:rPr>
              <a:t> Function</a:t>
            </a:r>
            <a:endParaRPr lang="tr-TR" sz="1400" dirty="0">
              <a:solidFill>
                <a:schemeClr val="bg1"/>
              </a:solidFill>
            </a:endParaRPr>
          </a:p>
        </p:txBody>
      </p:sp>
    </p:spTree>
    <p:extLst>
      <p:ext uri="{BB962C8B-B14F-4D97-AF65-F5344CB8AC3E}">
        <p14:creationId xmlns:p14="http://schemas.microsoft.com/office/powerpoint/2010/main" val="1303747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Projenin Amacı</a:t>
            </a:r>
            <a:endParaRPr dirty="0"/>
          </a:p>
        </p:txBody>
      </p:sp>
      <p:sp>
        <p:nvSpPr>
          <p:cNvPr id="164" name="Google Shape;164;p25"/>
          <p:cNvSpPr txBox="1">
            <a:spLocks noGrp="1"/>
          </p:cNvSpPr>
          <p:nvPr>
            <p:ph type="body" idx="1"/>
          </p:nvPr>
        </p:nvSpPr>
        <p:spPr>
          <a:xfrm>
            <a:off x="713100" y="1152475"/>
            <a:ext cx="7717800" cy="3416400"/>
          </a:xfrm>
          <a:prstGeom prst="rect">
            <a:avLst/>
          </a:prstGeom>
        </p:spPr>
        <p:txBody>
          <a:bodyPr spcFirstLastPara="1" wrap="square" lIns="91425" tIns="91425" rIns="91425" bIns="91425" anchor="t" anchorCtr="0">
            <a:noAutofit/>
          </a:bodyPr>
          <a:lstStyle/>
          <a:p>
            <a:pPr marL="0" indent="0">
              <a:lnSpc>
                <a:spcPct val="150000"/>
              </a:lnSpc>
              <a:buSzPts val="1100"/>
              <a:buNone/>
            </a:pPr>
            <a:r>
              <a:rPr lang="en" sz="1200" dirty="0"/>
              <a:t> </a:t>
            </a:r>
            <a:r>
              <a:rPr lang="tr-TR" dirty="0"/>
              <a:t>Sağlık merkezleri iş yükünü hafifletip randevu almadan hasta kabule, hasta takibinden faturalamaya tüm süreçlerinizi kolayca yönetmeni sağlayan bir </a:t>
            </a:r>
            <a:r>
              <a:rPr lang="tr-TR" b="1" dirty="0"/>
              <a:t>hastane otomasyon programı yapmak amaçlanmaktadır.</a:t>
            </a:r>
            <a:endParaRPr lang="tr-TR" sz="1200" dirty="0"/>
          </a:p>
          <a:p>
            <a:pPr marL="0" lvl="0" indent="0">
              <a:lnSpc>
                <a:spcPct val="150000"/>
              </a:lnSpc>
              <a:buSzPts val="1100"/>
              <a:buNone/>
            </a:pPr>
            <a:r>
              <a:rPr lang="tr-TR" dirty="0"/>
              <a:t>Yazılımın ana hedefi, herhangi bir hastanenin gereksinimlerini karşılayacak düzeyde bir ticari yazılımdır. Ayrıca hastanedeki işlemleri hızlandırmak ve kolaylaştırmaktır. Herhangi bir hastanede hastaların, doktorların ortak bir veritabanı üzerinden işlemlerini takip edebilmelerini ve birimler arasında uyumlu çalışmalarını sağlamaktır. Bu yazılım, hastanenin bütün kaynaklarının en etkin şekilde kullanılmasına olanak verir. Önceleri elle takip edilen evrak ve yapılan işlemler, bu yazılım sayesinde site tarafından takip edilir ve yönetilir.</a:t>
            </a:r>
            <a:endParaRPr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en-US" sz="1400" dirty="0"/>
              <a:t>public function create()</a:t>
            </a:r>
          </a:p>
          <a:p>
            <a:pPr marL="0" lvl="0" indent="0" algn="l"/>
            <a:r>
              <a:rPr lang="en-US" sz="1400" dirty="0"/>
              <a:t>    {</a:t>
            </a:r>
          </a:p>
          <a:p>
            <a:pPr marL="0" lvl="0" indent="0" algn="l"/>
            <a:r>
              <a:rPr lang="en-US" sz="1400" dirty="0"/>
              <a:t>        return view(</a:t>
            </a:r>
            <a:r>
              <a:rPr lang="tr-TR" sz="1400" dirty="0"/>
              <a:t>'hasta.create</a:t>
            </a:r>
            <a:r>
              <a:rPr lang="en-US" sz="1400" dirty="0"/>
              <a:t>')</a:t>
            </a:r>
          </a:p>
          <a:p>
            <a:pPr marL="0" lvl="0" indent="0" algn="l"/>
            <a:r>
              <a:rPr lang="en-US" sz="1400" dirty="0"/>
              <a:t>            -&gt;with(</a:t>
            </a:r>
            <a:r>
              <a:rPr lang="tr-TR" sz="1400" dirty="0"/>
              <a:t>'kurumlar</a:t>
            </a:r>
            <a:r>
              <a:rPr lang="en-US" sz="1400" dirty="0"/>
              <a:t>',</a:t>
            </a:r>
            <a:r>
              <a:rPr lang="tr-TR" sz="1400" dirty="0"/>
              <a:t>Kurum</a:t>
            </a:r>
            <a:r>
              <a:rPr lang="en-US" sz="1400" dirty="0"/>
              <a:t>::all())</a:t>
            </a:r>
          </a:p>
          <a:p>
            <a:pPr marL="0" lvl="0" indent="0" algn="l"/>
            <a:r>
              <a:rPr lang="en-US" sz="1400" dirty="0"/>
              <a:t>            -&gt;with(</a:t>
            </a:r>
            <a:r>
              <a:rPr lang="tr-TR" sz="1400" dirty="0"/>
              <a:t>'hastaTipleri</a:t>
            </a:r>
            <a:r>
              <a:rPr lang="en-US" sz="1400" dirty="0"/>
              <a:t>',</a:t>
            </a:r>
            <a:r>
              <a:rPr lang="tr-TR" sz="1400" dirty="0"/>
              <a:t>HastaTipi</a:t>
            </a:r>
            <a:r>
              <a:rPr lang="en-US" sz="1400" dirty="0"/>
              <a:t>::all());</a:t>
            </a:r>
          </a:p>
          <a:p>
            <a:pPr marL="0" lvl="0" indent="0" algn="l"/>
            <a:r>
              <a:rPr lang="en-US" sz="1400" dirty="0"/>
              <a:t>    }</a:t>
            </a:r>
            <a:endParaRPr sz="1400" dirty="0"/>
          </a:p>
        </p:txBody>
      </p:sp>
      <p:sp>
        <p:nvSpPr>
          <p:cNvPr id="458" name="Google Shape;458;p36"/>
          <p:cNvSpPr txBox="1">
            <a:spLocks noGrp="1"/>
          </p:cNvSpPr>
          <p:nvPr>
            <p:ph type="title"/>
          </p:nvPr>
        </p:nvSpPr>
        <p:spPr>
          <a:xfrm>
            <a:off x="6165255" y="1178038"/>
            <a:ext cx="1849587"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HastaController.php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en-US" dirty="0">
                <a:solidFill>
                  <a:schemeClr val="bg1"/>
                </a:solidFill>
              </a:rPr>
              <a:t>Create</a:t>
            </a:r>
            <a:r>
              <a:rPr lang="tr-TR" dirty="0">
                <a:solidFill>
                  <a:schemeClr val="bg1"/>
                </a:solidFill>
              </a:rPr>
              <a:t> Function</a:t>
            </a:r>
            <a:endParaRPr lang="tr-TR" sz="1400" dirty="0">
              <a:solidFill>
                <a:schemeClr val="bg1"/>
              </a:solidFill>
            </a:endParaRPr>
          </a:p>
        </p:txBody>
      </p:sp>
    </p:spTree>
    <p:extLst>
      <p:ext uri="{BB962C8B-B14F-4D97-AF65-F5344CB8AC3E}">
        <p14:creationId xmlns:p14="http://schemas.microsoft.com/office/powerpoint/2010/main" val="3076232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en-US" sz="1400" dirty="0"/>
              <a:t>public function store()</a:t>
            </a:r>
          </a:p>
          <a:p>
            <a:pPr marL="0" lvl="0" indent="0" algn="l"/>
            <a:r>
              <a:rPr lang="en-US" sz="1400" dirty="0"/>
              <a:t>    {</a:t>
            </a:r>
          </a:p>
          <a:p>
            <a:pPr marL="0" lvl="0" indent="0" algn="l"/>
            <a:r>
              <a:rPr lang="en-US" sz="1400" dirty="0"/>
              <a:t>        Hasta::create($this-&gt;</a:t>
            </a:r>
            <a:r>
              <a:rPr lang="tr-TR" sz="1400" dirty="0"/>
              <a:t>validateHasta</a:t>
            </a:r>
            <a:r>
              <a:rPr lang="en-US" sz="1400" dirty="0"/>
              <a:t>());</a:t>
            </a:r>
          </a:p>
          <a:p>
            <a:pPr marL="0" lvl="0" indent="0" algn="l"/>
            <a:r>
              <a:rPr lang="en-US" sz="1400" dirty="0"/>
              <a:t>        return redirect('/</a:t>
            </a:r>
            <a:r>
              <a:rPr lang="tr-TR" sz="1400" dirty="0"/>
              <a:t>otomasyon/hastalar</a:t>
            </a:r>
            <a:r>
              <a:rPr lang="en-US" sz="1400" dirty="0"/>
              <a:t>');</a:t>
            </a:r>
          </a:p>
          <a:p>
            <a:pPr marL="0" lvl="0" indent="0" algn="l"/>
            <a:r>
              <a:rPr lang="en-US" sz="1400" dirty="0"/>
              <a:t>    }</a:t>
            </a:r>
            <a:endParaRPr sz="1400" dirty="0"/>
          </a:p>
        </p:txBody>
      </p:sp>
      <p:sp>
        <p:nvSpPr>
          <p:cNvPr id="458" name="Google Shape;458;p36"/>
          <p:cNvSpPr txBox="1">
            <a:spLocks noGrp="1"/>
          </p:cNvSpPr>
          <p:nvPr>
            <p:ph type="title"/>
          </p:nvPr>
        </p:nvSpPr>
        <p:spPr>
          <a:xfrm>
            <a:off x="6165255" y="1178038"/>
            <a:ext cx="1849587"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HastaController.php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en-US" dirty="0">
                <a:solidFill>
                  <a:schemeClr val="bg1"/>
                </a:solidFill>
              </a:rPr>
              <a:t>Store</a:t>
            </a:r>
            <a:r>
              <a:rPr lang="tr-TR" dirty="0">
                <a:solidFill>
                  <a:schemeClr val="bg1"/>
                </a:solidFill>
              </a:rPr>
              <a:t> Function</a:t>
            </a:r>
            <a:endParaRPr lang="tr-TR" sz="1400" dirty="0">
              <a:solidFill>
                <a:schemeClr val="bg1"/>
              </a:solidFill>
            </a:endParaRPr>
          </a:p>
        </p:txBody>
      </p:sp>
    </p:spTree>
    <p:extLst>
      <p:ext uri="{BB962C8B-B14F-4D97-AF65-F5344CB8AC3E}">
        <p14:creationId xmlns:p14="http://schemas.microsoft.com/office/powerpoint/2010/main" val="4282700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en-US" sz="1400" dirty="0"/>
              <a:t>public function edit(Hasta $hasta)</a:t>
            </a:r>
          </a:p>
          <a:p>
            <a:pPr marL="0" lvl="0" indent="0" algn="l"/>
            <a:r>
              <a:rPr lang="en-US" sz="1400" dirty="0"/>
              <a:t>    {</a:t>
            </a:r>
          </a:p>
          <a:p>
            <a:pPr marL="0" lvl="0" indent="0" algn="l"/>
            <a:r>
              <a:rPr lang="en-US" sz="1400" dirty="0"/>
              <a:t>        return view(</a:t>
            </a:r>
            <a:r>
              <a:rPr lang="tr-TR" sz="1400" dirty="0"/>
              <a:t>'hasta.edit',compact(</a:t>
            </a:r>
            <a:r>
              <a:rPr lang="en-US" sz="1400" dirty="0"/>
              <a:t>'hasta'))</a:t>
            </a:r>
          </a:p>
          <a:p>
            <a:pPr marL="0" lvl="0" indent="0" algn="l"/>
            <a:r>
              <a:rPr lang="en-US" sz="1400" dirty="0"/>
              <a:t>            -&gt;with(</a:t>
            </a:r>
            <a:r>
              <a:rPr lang="tr-TR" sz="1400" dirty="0"/>
              <a:t>'kurumlar',Kurum</a:t>
            </a:r>
            <a:r>
              <a:rPr lang="en-US" sz="1400" dirty="0"/>
              <a:t>::all())</a:t>
            </a:r>
          </a:p>
          <a:p>
            <a:pPr marL="0" lvl="0" indent="0" algn="l"/>
            <a:r>
              <a:rPr lang="en-US" sz="1400" dirty="0"/>
              <a:t>            -&gt;with(</a:t>
            </a:r>
            <a:r>
              <a:rPr lang="tr-TR" sz="1400" dirty="0"/>
              <a:t>'hastaTipleri',HastaTipi</a:t>
            </a:r>
            <a:r>
              <a:rPr lang="en-US" sz="1400" dirty="0"/>
              <a:t>::all());</a:t>
            </a:r>
          </a:p>
          <a:p>
            <a:pPr marL="0" lvl="0" indent="0" algn="l"/>
            <a:r>
              <a:rPr lang="en-US" sz="1400" dirty="0"/>
              <a:t>    }</a:t>
            </a:r>
            <a:endParaRPr sz="1400" dirty="0"/>
          </a:p>
        </p:txBody>
      </p:sp>
      <p:sp>
        <p:nvSpPr>
          <p:cNvPr id="458" name="Google Shape;458;p36"/>
          <p:cNvSpPr txBox="1">
            <a:spLocks noGrp="1"/>
          </p:cNvSpPr>
          <p:nvPr>
            <p:ph type="title"/>
          </p:nvPr>
        </p:nvSpPr>
        <p:spPr>
          <a:xfrm>
            <a:off x="6165255" y="1178038"/>
            <a:ext cx="1849587"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HastaController.php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en-US" dirty="0">
                <a:solidFill>
                  <a:schemeClr val="bg1"/>
                </a:solidFill>
              </a:rPr>
              <a:t>Edit</a:t>
            </a:r>
            <a:r>
              <a:rPr lang="tr-TR" dirty="0">
                <a:solidFill>
                  <a:schemeClr val="bg1"/>
                </a:solidFill>
              </a:rPr>
              <a:t> Function</a:t>
            </a:r>
            <a:endParaRPr lang="tr-TR" sz="1400" dirty="0">
              <a:solidFill>
                <a:schemeClr val="bg1"/>
              </a:solidFill>
            </a:endParaRPr>
          </a:p>
        </p:txBody>
      </p:sp>
    </p:spTree>
    <p:extLst>
      <p:ext uri="{BB962C8B-B14F-4D97-AF65-F5344CB8AC3E}">
        <p14:creationId xmlns:p14="http://schemas.microsoft.com/office/powerpoint/2010/main" val="3735999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en-US" sz="1400" dirty="0"/>
              <a:t>public function update(Hasta $hasta)</a:t>
            </a:r>
          </a:p>
          <a:p>
            <a:pPr marL="0" lvl="0" indent="0" algn="l"/>
            <a:r>
              <a:rPr lang="en-US" sz="1400" dirty="0"/>
              <a:t>    {</a:t>
            </a:r>
          </a:p>
          <a:p>
            <a:pPr marL="0" lvl="0" indent="0" algn="l"/>
            <a:r>
              <a:rPr lang="en-US" sz="1400" dirty="0"/>
              <a:t>        $hasta-&gt;update($this-&gt;</a:t>
            </a:r>
            <a:r>
              <a:rPr lang="tr-TR" sz="1400" dirty="0"/>
              <a:t>validateHasta</a:t>
            </a:r>
            <a:r>
              <a:rPr lang="en-US" sz="1400" dirty="0"/>
              <a:t>());</a:t>
            </a:r>
          </a:p>
          <a:p>
            <a:pPr marL="0" lvl="0" indent="0" algn="l"/>
            <a:r>
              <a:rPr lang="en-US" sz="1400" dirty="0"/>
              <a:t>        return redirect($hasta-&gt;path());</a:t>
            </a:r>
          </a:p>
          <a:p>
            <a:pPr marL="0" lvl="0" indent="0" algn="l"/>
            <a:r>
              <a:rPr lang="en-US" sz="1400" dirty="0"/>
              <a:t>    }</a:t>
            </a:r>
            <a:endParaRPr sz="1400" dirty="0"/>
          </a:p>
        </p:txBody>
      </p:sp>
      <p:sp>
        <p:nvSpPr>
          <p:cNvPr id="458" name="Google Shape;458;p36"/>
          <p:cNvSpPr txBox="1">
            <a:spLocks noGrp="1"/>
          </p:cNvSpPr>
          <p:nvPr>
            <p:ph type="title"/>
          </p:nvPr>
        </p:nvSpPr>
        <p:spPr>
          <a:xfrm>
            <a:off x="6165255" y="1178038"/>
            <a:ext cx="1849587"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HastaController.php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en-US" dirty="0">
                <a:solidFill>
                  <a:schemeClr val="bg1"/>
                </a:solidFill>
              </a:rPr>
              <a:t>Update</a:t>
            </a:r>
            <a:r>
              <a:rPr lang="tr-TR" dirty="0">
                <a:solidFill>
                  <a:schemeClr val="bg1"/>
                </a:solidFill>
              </a:rPr>
              <a:t> Function</a:t>
            </a:r>
            <a:endParaRPr lang="tr-TR" sz="1400" dirty="0">
              <a:solidFill>
                <a:schemeClr val="bg1"/>
              </a:solidFill>
            </a:endParaRPr>
          </a:p>
        </p:txBody>
      </p:sp>
    </p:spTree>
    <p:extLst>
      <p:ext uri="{BB962C8B-B14F-4D97-AF65-F5344CB8AC3E}">
        <p14:creationId xmlns:p14="http://schemas.microsoft.com/office/powerpoint/2010/main" val="1890673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en-US" sz="1400" dirty="0"/>
              <a:t>public function destroy(Hasta $hasta)</a:t>
            </a:r>
          </a:p>
          <a:p>
            <a:pPr marL="0" lvl="0" indent="0" algn="l"/>
            <a:r>
              <a:rPr lang="en-US" sz="1400" dirty="0"/>
              <a:t>    {</a:t>
            </a:r>
          </a:p>
          <a:p>
            <a:pPr marL="0" lvl="0" indent="0" algn="l"/>
            <a:r>
              <a:rPr lang="en-US" sz="1400" dirty="0"/>
              <a:t>        $hasta-&gt;delete();</a:t>
            </a:r>
          </a:p>
          <a:p>
            <a:pPr marL="0" lvl="0" indent="0" algn="l"/>
            <a:r>
              <a:rPr lang="en-US" sz="1400" dirty="0"/>
              <a:t>        return redirect('/</a:t>
            </a:r>
            <a:r>
              <a:rPr lang="tr-TR" sz="1400" dirty="0"/>
              <a:t>otomasyon/hastalar</a:t>
            </a:r>
            <a:r>
              <a:rPr lang="en-US" sz="1400" dirty="0"/>
              <a:t>');</a:t>
            </a:r>
          </a:p>
          <a:p>
            <a:pPr marL="0" lvl="0" indent="0" algn="l"/>
            <a:r>
              <a:rPr lang="en-US" sz="1400" dirty="0"/>
              <a:t>    }</a:t>
            </a:r>
            <a:endParaRPr sz="1400" dirty="0"/>
          </a:p>
        </p:txBody>
      </p:sp>
      <p:sp>
        <p:nvSpPr>
          <p:cNvPr id="458" name="Google Shape;458;p36"/>
          <p:cNvSpPr txBox="1">
            <a:spLocks noGrp="1"/>
          </p:cNvSpPr>
          <p:nvPr>
            <p:ph type="title"/>
          </p:nvPr>
        </p:nvSpPr>
        <p:spPr>
          <a:xfrm>
            <a:off x="6165255" y="1178038"/>
            <a:ext cx="1849587"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HastaController.php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en-US" dirty="0">
                <a:solidFill>
                  <a:schemeClr val="bg1"/>
                </a:solidFill>
              </a:rPr>
              <a:t>Destroy</a:t>
            </a:r>
            <a:r>
              <a:rPr lang="tr-TR" dirty="0">
                <a:solidFill>
                  <a:schemeClr val="bg1"/>
                </a:solidFill>
              </a:rPr>
              <a:t> Function</a:t>
            </a:r>
            <a:endParaRPr lang="tr-TR" sz="1400" dirty="0">
              <a:solidFill>
                <a:schemeClr val="bg1"/>
              </a:solidFill>
            </a:endParaRPr>
          </a:p>
        </p:txBody>
      </p:sp>
    </p:spTree>
    <p:extLst>
      <p:ext uri="{BB962C8B-B14F-4D97-AF65-F5344CB8AC3E}">
        <p14:creationId xmlns:p14="http://schemas.microsoft.com/office/powerpoint/2010/main" val="1023771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764076"/>
            <a:ext cx="6353776" cy="2073636"/>
          </a:xfrm>
          <a:prstGeom prst="rect">
            <a:avLst/>
          </a:prstGeom>
        </p:spPr>
        <p:txBody>
          <a:bodyPr spcFirstLastPara="1" wrap="square" lIns="91425" tIns="91425" rIns="91425" bIns="91425" anchor="t" anchorCtr="0">
            <a:noAutofit/>
          </a:bodyPr>
          <a:lstStyle/>
          <a:p>
            <a:pPr marL="0" lvl="0" indent="0" algn="l"/>
            <a:r>
              <a:rPr lang="en-US" sz="1400" dirty="0"/>
              <a:t>protected function </a:t>
            </a:r>
            <a:r>
              <a:rPr lang="tr-TR" sz="1400" dirty="0"/>
              <a:t>validateHasta</a:t>
            </a:r>
            <a:r>
              <a:rPr lang="en-US" sz="1400" dirty="0"/>
              <a:t>()</a:t>
            </a:r>
          </a:p>
          <a:p>
            <a:pPr marL="0" lvl="0" indent="0" algn="l"/>
            <a:r>
              <a:rPr lang="en-US" sz="1400" dirty="0"/>
              <a:t>    {</a:t>
            </a:r>
          </a:p>
          <a:p>
            <a:pPr marL="0" lvl="0" indent="0" algn="l"/>
            <a:r>
              <a:rPr lang="en-US" sz="1400" dirty="0"/>
              <a:t>        return request()-&gt;validate([</a:t>
            </a:r>
          </a:p>
          <a:p>
            <a:pPr marL="0" lvl="0" indent="0" algn="l"/>
            <a:r>
              <a:rPr lang="en-US" sz="1400" dirty="0"/>
              <a:t>     </a:t>
            </a:r>
            <a:r>
              <a:rPr lang="tr-TR" sz="1400" dirty="0"/>
              <a:t>       'hastaTC' =&gt; 'required','hastaTel' =&gt; 'required',</a:t>
            </a:r>
          </a:p>
          <a:p>
            <a:pPr marL="0" lvl="0" indent="0" algn="l"/>
            <a:r>
              <a:rPr lang="tr-TR" sz="1400" dirty="0"/>
              <a:t>            'hastaAd' =&gt; 'required','hastaSad' =&gt; 'required',</a:t>
            </a:r>
          </a:p>
          <a:p>
            <a:pPr marL="0" lvl="0" indent="0" algn="l"/>
            <a:r>
              <a:rPr lang="tr-TR" sz="1400" dirty="0"/>
              <a:t>            'dogumTarihi' =&gt; 'required','dogumYeri' =&gt; 'required',</a:t>
            </a:r>
          </a:p>
          <a:p>
            <a:pPr marL="0" lvl="0" indent="0" algn="l"/>
            <a:r>
              <a:rPr lang="tr-TR" sz="1400" dirty="0"/>
              <a:t>            'cinsiyet' =&gt; 'required','medeniHal' =&gt; 'required',</a:t>
            </a:r>
          </a:p>
          <a:p>
            <a:pPr marL="0" lvl="0" indent="0" algn="l"/>
            <a:r>
              <a:rPr lang="tr-TR" sz="1400" dirty="0"/>
              <a:t>            'adres' =&gt; 'required','kurumID' =&gt; 'required', 'hastaTipiID</a:t>
            </a:r>
            <a:r>
              <a:rPr lang="en-US" sz="1400" dirty="0"/>
              <a:t>' =&gt; 'required'</a:t>
            </a:r>
          </a:p>
          <a:p>
            <a:pPr marL="0" lvl="0" indent="0" algn="l"/>
            <a:r>
              <a:rPr lang="en-US" sz="1400" dirty="0"/>
              <a:t>        ]);</a:t>
            </a:r>
          </a:p>
          <a:p>
            <a:pPr marL="0" lvl="0" indent="0" algn="l"/>
            <a:r>
              <a:rPr lang="en-US" sz="1400" dirty="0"/>
              <a:t>    }</a:t>
            </a:r>
            <a:endParaRPr sz="1400" dirty="0"/>
          </a:p>
        </p:txBody>
      </p:sp>
      <p:sp>
        <p:nvSpPr>
          <p:cNvPr id="458" name="Google Shape;458;p36"/>
          <p:cNvSpPr txBox="1">
            <a:spLocks noGrp="1"/>
          </p:cNvSpPr>
          <p:nvPr>
            <p:ph type="title"/>
          </p:nvPr>
        </p:nvSpPr>
        <p:spPr>
          <a:xfrm>
            <a:off x="6165255" y="1178038"/>
            <a:ext cx="1849587"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HastaController.php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en-US" dirty="0">
                <a:solidFill>
                  <a:schemeClr val="bg1"/>
                </a:solidFill>
              </a:rPr>
              <a:t>Validate</a:t>
            </a:r>
            <a:r>
              <a:rPr lang="tr-TR" dirty="0">
                <a:solidFill>
                  <a:schemeClr val="bg1"/>
                </a:solidFill>
              </a:rPr>
              <a:t> Function</a:t>
            </a:r>
            <a:endParaRPr lang="tr-TR" sz="1400" dirty="0">
              <a:solidFill>
                <a:schemeClr val="bg1"/>
              </a:solidFill>
            </a:endParaRPr>
          </a:p>
        </p:txBody>
      </p:sp>
    </p:spTree>
    <p:extLst>
      <p:ext uri="{BB962C8B-B14F-4D97-AF65-F5344CB8AC3E}">
        <p14:creationId xmlns:p14="http://schemas.microsoft.com/office/powerpoint/2010/main" val="1724580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653244"/>
            <a:ext cx="6353776" cy="2073636"/>
          </a:xfrm>
          <a:prstGeom prst="rect">
            <a:avLst/>
          </a:prstGeom>
        </p:spPr>
        <p:txBody>
          <a:bodyPr spcFirstLastPara="1" wrap="square" lIns="91425" tIns="91425" rIns="91425" bIns="91425" anchor="t" anchorCtr="0">
            <a:noAutofit/>
          </a:bodyPr>
          <a:lstStyle/>
          <a:p>
            <a:pPr marL="0" lvl="0" indent="0" algn="l"/>
            <a:r>
              <a:rPr lang="tr-TR" sz="1400" dirty="0"/>
              <a:t>public function search(Request $request){</a:t>
            </a:r>
          </a:p>
          <a:p>
            <a:pPr marL="0" lvl="0" indent="0" algn="l"/>
            <a:endParaRPr lang="tr-TR" sz="1400" dirty="0"/>
          </a:p>
          <a:p>
            <a:pPr marL="0" lvl="0" indent="0" algn="l"/>
            <a:r>
              <a:rPr lang="tr-TR" sz="1400" dirty="0"/>
              <a:t>        $search = $request-&gt;input('search');</a:t>
            </a:r>
          </a:p>
          <a:p>
            <a:pPr marL="0" lvl="0" indent="0" algn="l"/>
            <a:r>
              <a:rPr lang="tr-TR" sz="1400" dirty="0"/>
              <a:t>        $hastalar = Hasta::query()</a:t>
            </a:r>
          </a:p>
          <a:p>
            <a:pPr marL="0" lvl="0" indent="0" algn="l"/>
            <a:r>
              <a:rPr lang="tr-TR" sz="1400" dirty="0"/>
              <a:t>            -&gt;where('hastaTC', 'LIKE', "%{$search}%")</a:t>
            </a:r>
          </a:p>
          <a:p>
            <a:pPr marL="0" lvl="0" indent="0" algn="l"/>
            <a:r>
              <a:rPr lang="tr-TR" sz="1400" dirty="0"/>
              <a:t>            -&gt;orWhere('hastaAd', 'LIKE', "%{$search}%")</a:t>
            </a:r>
          </a:p>
          <a:p>
            <a:pPr marL="0" lvl="0" indent="0" algn="l"/>
            <a:r>
              <a:rPr lang="tr-TR" sz="1400" dirty="0"/>
              <a:t>            -&gt;orWhere('hastaSad', 'LIKE', "%{$search}%")</a:t>
            </a:r>
          </a:p>
          <a:p>
            <a:pPr marL="0" lvl="0" indent="0" algn="l"/>
            <a:r>
              <a:rPr lang="tr-TR" sz="1400" dirty="0"/>
              <a:t>            -&gt;get();</a:t>
            </a:r>
          </a:p>
          <a:p>
            <a:pPr marL="0" lvl="0" indent="0" algn="l"/>
            <a:r>
              <a:rPr lang="tr-TR" sz="1400" dirty="0"/>
              <a:t>        return view('hasta.search', compact('hastalar'),compact('search'))</a:t>
            </a:r>
          </a:p>
          <a:p>
            <a:pPr marL="0" lvl="0" indent="0" algn="l"/>
            <a:r>
              <a:rPr lang="tr-TR" sz="1400" dirty="0"/>
              <a:t>            -&gt;with('query',\request('search'));</a:t>
            </a:r>
          </a:p>
          <a:p>
            <a:pPr marL="0" lvl="0" indent="0" algn="l"/>
            <a:r>
              <a:rPr lang="tr-TR" sz="1400" dirty="0"/>
              <a:t>    }</a:t>
            </a:r>
          </a:p>
        </p:txBody>
      </p:sp>
      <p:sp>
        <p:nvSpPr>
          <p:cNvPr id="458" name="Google Shape;458;p36"/>
          <p:cNvSpPr txBox="1">
            <a:spLocks noGrp="1"/>
          </p:cNvSpPr>
          <p:nvPr>
            <p:ph type="title"/>
          </p:nvPr>
        </p:nvSpPr>
        <p:spPr>
          <a:xfrm>
            <a:off x="6165255" y="1178038"/>
            <a:ext cx="1849587"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HastaController.php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en-US" dirty="0">
                <a:solidFill>
                  <a:schemeClr val="bg1"/>
                </a:solidFill>
              </a:rPr>
              <a:t>Search</a:t>
            </a:r>
            <a:r>
              <a:rPr lang="tr-TR" dirty="0">
                <a:solidFill>
                  <a:schemeClr val="bg1"/>
                </a:solidFill>
              </a:rPr>
              <a:t> Function</a:t>
            </a:r>
            <a:endParaRPr lang="tr-TR" sz="1400" dirty="0">
              <a:solidFill>
                <a:schemeClr val="bg1"/>
              </a:solidFill>
            </a:endParaRPr>
          </a:p>
        </p:txBody>
      </p:sp>
    </p:spTree>
    <p:extLst>
      <p:ext uri="{BB962C8B-B14F-4D97-AF65-F5344CB8AC3E}">
        <p14:creationId xmlns:p14="http://schemas.microsoft.com/office/powerpoint/2010/main" val="885070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21-06-21 07-53-3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5950638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p>
            <a:pPr lvl="0"/>
            <a:r>
              <a:rPr lang="en-US" sz="2800" dirty="0"/>
              <a:t>Model</a:t>
            </a:r>
            <a:endParaRPr lang="tr-TR" sz="2800" dirty="0"/>
          </a:p>
        </p:txBody>
      </p:sp>
      <p:sp>
        <p:nvSpPr>
          <p:cNvPr id="362" name="Google Shape;362;p33"/>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p>
            <a:pPr lvl="0" indent="-292100">
              <a:buClr>
                <a:schemeClr val="accent4"/>
              </a:buClr>
              <a:buSzPts val="1000"/>
            </a:pPr>
            <a:r>
              <a:rPr lang="tr-TR" dirty="0"/>
              <a:t>MVC yapısında veritabanı işlemlerinin yapıldığı bölümdür.</a:t>
            </a:r>
          </a:p>
        </p:txBody>
      </p:sp>
      <p:grpSp>
        <p:nvGrpSpPr>
          <p:cNvPr id="363" name="Google Shape;363;p33"/>
          <p:cNvGrpSpPr/>
          <p:nvPr/>
        </p:nvGrpSpPr>
        <p:grpSpPr>
          <a:xfrm>
            <a:off x="794950" y="3171275"/>
            <a:ext cx="747900" cy="457500"/>
            <a:chOff x="794950" y="3171275"/>
            <a:chExt cx="747900" cy="457500"/>
          </a:xfrm>
        </p:grpSpPr>
        <p:sp>
          <p:nvSpPr>
            <p:cNvPr id="364" name="Google Shape;364;p33"/>
            <p:cNvSpPr/>
            <p:nvPr/>
          </p:nvSpPr>
          <p:spPr>
            <a:xfrm>
              <a:off x="794950" y="3171275"/>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3"/>
            <p:cNvGrpSpPr/>
            <p:nvPr/>
          </p:nvGrpSpPr>
          <p:grpSpPr>
            <a:xfrm rot="-5400000">
              <a:off x="1068956" y="3295135"/>
              <a:ext cx="199887" cy="209781"/>
              <a:chOff x="3319368" y="1152602"/>
              <a:chExt cx="90500" cy="94975"/>
            </a:xfrm>
          </p:grpSpPr>
          <p:sp>
            <p:nvSpPr>
              <p:cNvPr id="366" name="Google Shape;366;p33"/>
              <p:cNvSpPr/>
              <p:nvPr/>
            </p:nvSpPr>
            <p:spPr>
              <a:xfrm>
                <a:off x="3359543" y="1152602"/>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3"/>
              <p:cNvSpPr/>
              <p:nvPr/>
            </p:nvSpPr>
            <p:spPr>
              <a:xfrm>
                <a:off x="3319368" y="1197777"/>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8" name="Google Shape;368;p33">
              <a:hlinkClick r:id="" action="ppaction://hlinkshowjump?jump=nextslide"/>
            </p:cNvPr>
            <p:cNvSpPr/>
            <p:nvPr/>
          </p:nvSpPr>
          <p:spPr>
            <a:xfrm>
              <a:off x="794950" y="31712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20956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en-US" sz="1400" dirty="0"/>
              <a:t>public </a:t>
            </a:r>
            <a:r>
              <a:rPr lang="tr-TR" sz="1400" dirty="0"/>
              <a:t>function doktor()</a:t>
            </a:r>
          </a:p>
          <a:p>
            <a:pPr marL="0" lvl="0" indent="0" algn="l"/>
            <a:r>
              <a:rPr lang="tr-TR" sz="1400" dirty="0"/>
              <a:t>    {</a:t>
            </a:r>
          </a:p>
          <a:p>
            <a:pPr marL="0" lvl="0" indent="0" algn="l"/>
            <a:r>
              <a:rPr lang="tr-TR" sz="1400" dirty="0"/>
              <a:t>        return $this-&gt;hasOne(Doktor::class,'unvanID');</a:t>
            </a:r>
          </a:p>
          <a:p>
            <a:pPr marL="0" lvl="0" indent="0" algn="l"/>
            <a:r>
              <a:rPr lang="en-US" sz="1400" dirty="0"/>
              <a:t>    }</a:t>
            </a:r>
            <a:endParaRPr sz="1400" dirty="0"/>
          </a:p>
        </p:txBody>
      </p:sp>
      <p:sp>
        <p:nvSpPr>
          <p:cNvPr id="458" name="Google Shape;458;p36"/>
          <p:cNvSpPr txBox="1">
            <a:spLocks noGrp="1"/>
          </p:cNvSpPr>
          <p:nvPr>
            <p:ph type="title"/>
          </p:nvPr>
        </p:nvSpPr>
        <p:spPr>
          <a:xfrm>
            <a:off x="6871855" y="1178038"/>
            <a:ext cx="1142987"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Unvan.php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en-US" dirty="0">
                <a:solidFill>
                  <a:schemeClr val="bg1"/>
                </a:solidFill>
              </a:rPr>
              <a:t>Model</a:t>
            </a:r>
            <a:endParaRPr lang="tr-TR" sz="1400" dirty="0">
              <a:solidFill>
                <a:schemeClr val="bg1"/>
              </a:solidFill>
            </a:endParaRPr>
          </a:p>
        </p:txBody>
      </p:sp>
    </p:spTree>
    <p:extLst>
      <p:ext uri="{BB962C8B-B14F-4D97-AF65-F5344CB8AC3E}">
        <p14:creationId xmlns:p14="http://schemas.microsoft.com/office/powerpoint/2010/main" val="2330564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Projenin Kapsamı</a:t>
            </a:r>
            <a:endParaRPr dirty="0"/>
          </a:p>
        </p:txBody>
      </p:sp>
      <p:sp>
        <p:nvSpPr>
          <p:cNvPr id="164" name="Google Shape;164;p25"/>
          <p:cNvSpPr txBox="1">
            <a:spLocks noGrp="1"/>
          </p:cNvSpPr>
          <p:nvPr>
            <p:ph type="body" idx="1"/>
          </p:nvPr>
        </p:nvSpPr>
        <p:spPr>
          <a:xfrm>
            <a:off x="713100" y="1152475"/>
            <a:ext cx="7717800" cy="3416400"/>
          </a:xfrm>
          <a:prstGeom prst="rect">
            <a:avLst/>
          </a:prstGeom>
        </p:spPr>
        <p:txBody>
          <a:bodyPr spcFirstLastPara="1" wrap="square" lIns="91425" tIns="91425" rIns="91425" bIns="91425" anchor="t" anchorCtr="0">
            <a:noAutofit/>
          </a:bodyPr>
          <a:lstStyle/>
          <a:p>
            <a:pPr marL="139700" indent="0">
              <a:lnSpc>
                <a:spcPct val="150000"/>
              </a:lnSpc>
              <a:buNone/>
            </a:pPr>
            <a:r>
              <a:rPr lang="tr-TR" dirty="0"/>
              <a:t>Hastane Poliklinik Bilgi sistemi, hastanelerin sürekli ve gerçek zamanlı olarak  izlenebilmesini sağlamaktadır. Bu hizmetin ana beklentisi sadece mevcut iş akışının otomasyonunu doğrudan teknolojik bir alt yapıya sahip olmak değil, bundan çok daha önemlisi daha iyi kalitede sağlık hizmeti sunabilmek, kağıt ortamından kağıtsız ortama doğru pratik dönüşümü sağlayabilmek ve sağlık verilerinin tüm sağlık paydaşları için ulaşılabilir olmasını sağlayacak entegre ve beraber çalışabilir kağıtsız bir sağlık hizmeti ortamı sunmaktır.</a:t>
            </a:r>
            <a:endParaRPr lang="en-US" dirty="0"/>
          </a:p>
        </p:txBody>
      </p:sp>
    </p:spTree>
    <p:extLst>
      <p:ext uri="{BB962C8B-B14F-4D97-AF65-F5344CB8AC3E}">
        <p14:creationId xmlns:p14="http://schemas.microsoft.com/office/powerpoint/2010/main" val="3160468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tr-TR" sz="1400" dirty="0"/>
              <a:t>public function unvan()</a:t>
            </a:r>
          </a:p>
          <a:p>
            <a:pPr marL="0" lvl="0" indent="0" algn="l"/>
            <a:r>
              <a:rPr lang="tr-TR" sz="1400" dirty="0"/>
              <a:t>    {</a:t>
            </a:r>
          </a:p>
          <a:p>
            <a:pPr marL="0" lvl="0" indent="0" algn="l"/>
            <a:r>
              <a:rPr lang="tr-TR" sz="1400" dirty="0"/>
              <a:t>        return $this-&gt;belongsTo(Unvan::class,'unvanID');</a:t>
            </a:r>
          </a:p>
          <a:p>
            <a:pPr marL="0" lvl="0" indent="0" algn="l"/>
            <a:r>
              <a:rPr lang="en-US" sz="1400" dirty="0"/>
              <a:t>    }</a:t>
            </a:r>
            <a:endParaRPr sz="1400" dirty="0"/>
          </a:p>
        </p:txBody>
      </p:sp>
      <p:sp>
        <p:nvSpPr>
          <p:cNvPr id="458" name="Google Shape;458;p36"/>
          <p:cNvSpPr txBox="1">
            <a:spLocks noGrp="1"/>
          </p:cNvSpPr>
          <p:nvPr>
            <p:ph type="title"/>
          </p:nvPr>
        </p:nvSpPr>
        <p:spPr>
          <a:xfrm>
            <a:off x="6871855" y="1178038"/>
            <a:ext cx="1142987"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Doktor.php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en-US" dirty="0">
                <a:solidFill>
                  <a:schemeClr val="bg1"/>
                </a:solidFill>
              </a:rPr>
              <a:t>Model</a:t>
            </a:r>
            <a:endParaRPr lang="tr-TR" sz="1400" dirty="0">
              <a:solidFill>
                <a:schemeClr val="bg1"/>
              </a:solidFill>
            </a:endParaRPr>
          </a:p>
        </p:txBody>
      </p:sp>
    </p:spTree>
    <p:extLst>
      <p:ext uri="{BB962C8B-B14F-4D97-AF65-F5344CB8AC3E}">
        <p14:creationId xmlns:p14="http://schemas.microsoft.com/office/powerpoint/2010/main" val="683944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021-06-21 08-30-3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5528174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p>
            <a:pPr lvl="0"/>
            <a:r>
              <a:rPr lang="en-US" sz="2800" dirty="0"/>
              <a:t>Migration</a:t>
            </a:r>
            <a:endParaRPr lang="tr-TR" sz="2800" dirty="0"/>
          </a:p>
        </p:txBody>
      </p:sp>
      <p:sp>
        <p:nvSpPr>
          <p:cNvPr id="362" name="Google Shape;362;p33"/>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p>
            <a:pPr lvl="0" indent="-292100">
              <a:buClr>
                <a:schemeClr val="accent4"/>
              </a:buClr>
              <a:buSzPts val="1000"/>
            </a:pPr>
            <a:r>
              <a:rPr lang="tr-TR" dirty="0"/>
              <a:t>Geçişler, veritabanı için sürüm kontrolü gibidir ve ekib uygulamanın veritabanı şeması tanımını tanımlamasına ve paylaşmasına olanak tanır.</a:t>
            </a:r>
          </a:p>
        </p:txBody>
      </p:sp>
      <p:grpSp>
        <p:nvGrpSpPr>
          <p:cNvPr id="363" name="Google Shape;363;p33"/>
          <p:cNvGrpSpPr/>
          <p:nvPr/>
        </p:nvGrpSpPr>
        <p:grpSpPr>
          <a:xfrm>
            <a:off x="794950" y="3171275"/>
            <a:ext cx="747900" cy="457500"/>
            <a:chOff x="794950" y="3171275"/>
            <a:chExt cx="747900" cy="457500"/>
          </a:xfrm>
        </p:grpSpPr>
        <p:sp>
          <p:nvSpPr>
            <p:cNvPr id="364" name="Google Shape;364;p33"/>
            <p:cNvSpPr/>
            <p:nvPr/>
          </p:nvSpPr>
          <p:spPr>
            <a:xfrm>
              <a:off x="794950" y="3171275"/>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3"/>
            <p:cNvGrpSpPr/>
            <p:nvPr/>
          </p:nvGrpSpPr>
          <p:grpSpPr>
            <a:xfrm rot="-5400000">
              <a:off x="1068956" y="3295135"/>
              <a:ext cx="199887" cy="209781"/>
              <a:chOff x="3319368" y="1152602"/>
              <a:chExt cx="90500" cy="94975"/>
            </a:xfrm>
          </p:grpSpPr>
          <p:sp>
            <p:nvSpPr>
              <p:cNvPr id="366" name="Google Shape;366;p33"/>
              <p:cNvSpPr/>
              <p:nvPr/>
            </p:nvSpPr>
            <p:spPr>
              <a:xfrm>
                <a:off x="3359543" y="1152602"/>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3"/>
              <p:cNvSpPr/>
              <p:nvPr/>
            </p:nvSpPr>
            <p:spPr>
              <a:xfrm>
                <a:off x="3319368" y="1197777"/>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8" name="Google Shape;368;p33">
              <a:hlinkClick r:id="" action="ppaction://hlinkshowjump?jump=nextslide"/>
            </p:cNvPr>
            <p:cNvSpPr/>
            <p:nvPr/>
          </p:nvSpPr>
          <p:spPr>
            <a:xfrm>
              <a:off x="794950" y="31712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661339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800328"/>
            <a:ext cx="6681000" cy="3792454"/>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800328"/>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279185"/>
            <a:ext cx="6029846" cy="2073636"/>
          </a:xfrm>
          <a:prstGeom prst="rect">
            <a:avLst/>
          </a:prstGeom>
        </p:spPr>
        <p:txBody>
          <a:bodyPr spcFirstLastPara="1" wrap="square" lIns="91425" tIns="91425" rIns="91425" bIns="91425" anchor="t" anchorCtr="0">
            <a:noAutofit/>
          </a:bodyPr>
          <a:lstStyle/>
          <a:p>
            <a:pPr marL="0" lvl="0" indent="0" algn="l"/>
            <a:r>
              <a:rPr lang="tr-TR" sz="1400" dirty="0"/>
              <a:t>Schema::create('hastas', function (Blueprint $table) {</a:t>
            </a:r>
          </a:p>
          <a:p>
            <a:pPr marL="0" lvl="0" indent="0" algn="l"/>
            <a:r>
              <a:rPr lang="tr-TR" sz="1400" dirty="0"/>
              <a:t>            $table-&gt;bigIncrements("id");</a:t>
            </a:r>
          </a:p>
          <a:p>
            <a:pPr marL="0" lvl="0" indent="0" algn="l"/>
            <a:r>
              <a:rPr lang="tr-TR" sz="1400" dirty="0"/>
              <a:t>            $table-&gt;unsignedBigInteger('kurumID')-&gt;nullable();</a:t>
            </a:r>
          </a:p>
          <a:p>
            <a:pPr marL="0" lvl="0" indent="0" algn="l"/>
            <a:r>
              <a:rPr lang="tr-TR" sz="1400" dirty="0"/>
              <a:t>            $table-&gt;unsignedBigInteger('hastaTipiID')-&gt;nullable();</a:t>
            </a:r>
          </a:p>
          <a:p>
            <a:pPr marL="0" lvl="0" indent="0" algn="l"/>
            <a:r>
              <a:rPr lang="tr-TR" sz="1400" dirty="0"/>
              <a:t>            $table-&gt;bigInteger("hastaTC")-&gt;unique();</a:t>
            </a:r>
          </a:p>
          <a:p>
            <a:pPr marL="0" lvl="0" indent="0" algn="l"/>
            <a:r>
              <a:rPr lang="tr-TR" sz="1400" dirty="0"/>
              <a:t>            $table-&gt;bigInteger("hastaTel")-&gt;unique();</a:t>
            </a:r>
          </a:p>
          <a:p>
            <a:pPr marL="0" lvl="0" indent="0" algn="l"/>
            <a:r>
              <a:rPr lang="tr-TR" sz="1400" dirty="0"/>
              <a:t>            $table-&gt;string("hastaAd");</a:t>
            </a:r>
          </a:p>
          <a:p>
            <a:pPr marL="0" lvl="0" indent="0" algn="l"/>
            <a:r>
              <a:rPr lang="tr-TR" sz="1400" dirty="0"/>
              <a:t>            $table-&gt;string("hastaSad");</a:t>
            </a:r>
          </a:p>
          <a:p>
            <a:pPr marL="0" lvl="0" indent="0" algn="l"/>
            <a:r>
              <a:rPr lang="tr-TR" sz="1400" dirty="0"/>
              <a:t>            $table-&gt;string("dogumTarihi");</a:t>
            </a:r>
          </a:p>
          <a:p>
            <a:pPr marL="0" lvl="0" indent="0" algn="l"/>
            <a:r>
              <a:rPr lang="tr-TR" sz="1400" dirty="0"/>
              <a:t>            $table-&gt;string("dogumYeri");</a:t>
            </a:r>
          </a:p>
          <a:p>
            <a:pPr marL="0" lvl="0" indent="0" algn="l"/>
            <a:r>
              <a:rPr lang="tr-TR" sz="1400" dirty="0"/>
              <a:t>            $table-&gt;string("cinsiyet");</a:t>
            </a:r>
          </a:p>
          <a:p>
            <a:pPr marL="0" lvl="0" indent="0" algn="l"/>
            <a:r>
              <a:rPr lang="tr-TR" sz="1400" dirty="0"/>
              <a:t>            $table-&gt;string("medeniHal");</a:t>
            </a:r>
          </a:p>
          <a:p>
            <a:pPr marL="0" lvl="0" indent="0" algn="l"/>
            <a:r>
              <a:rPr lang="tr-TR" sz="1400" dirty="0"/>
              <a:t>            $table-&gt;text("adres");</a:t>
            </a:r>
          </a:p>
          <a:p>
            <a:pPr marL="0" lvl="0" indent="0" algn="l"/>
            <a:r>
              <a:rPr lang="tr-TR" sz="1400" dirty="0"/>
              <a:t>            $table-&gt;timestamps();</a:t>
            </a:r>
          </a:p>
          <a:p>
            <a:pPr marL="0" lvl="0" indent="0" algn="l"/>
            <a:r>
              <a:rPr lang="en-US" sz="1400" dirty="0"/>
              <a:t>        });</a:t>
            </a:r>
            <a:endParaRPr sz="1400" dirty="0"/>
          </a:p>
        </p:txBody>
      </p:sp>
      <p:sp>
        <p:nvSpPr>
          <p:cNvPr id="458" name="Google Shape;458;p36"/>
          <p:cNvSpPr txBox="1">
            <a:spLocks noGrp="1"/>
          </p:cNvSpPr>
          <p:nvPr>
            <p:ph type="title"/>
          </p:nvPr>
        </p:nvSpPr>
        <p:spPr>
          <a:xfrm>
            <a:off x="5860473" y="928666"/>
            <a:ext cx="2154369" cy="301562"/>
          </a:xfrm>
          <a:prstGeom prst="rect">
            <a:avLst/>
          </a:prstGeom>
        </p:spPr>
        <p:txBody>
          <a:bodyPr spcFirstLastPara="1" wrap="square" lIns="91425" tIns="91425" rIns="91425" bIns="91425" anchor="ctr" anchorCtr="0">
            <a:noAutofit/>
          </a:bodyPr>
          <a:lstStyle/>
          <a:p>
            <a:pPr lvl="0"/>
            <a:r>
              <a:rPr lang="tr-TR" sz="1200" dirty="0"/>
              <a:t>create_hastas_table.php</a:t>
            </a:r>
            <a:endParaRPr sz="1400" dirty="0"/>
          </a:p>
        </p:txBody>
      </p:sp>
      <p:grpSp>
        <p:nvGrpSpPr>
          <p:cNvPr id="460" name="Google Shape;460;p36"/>
          <p:cNvGrpSpPr/>
          <p:nvPr/>
        </p:nvGrpSpPr>
        <p:grpSpPr>
          <a:xfrm>
            <a:off x="1576299" y="928666"/>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800328"/>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en-US" dirty="0">
                <a:solidFill>
                  <a:schemeClr val="bg1"/>
                </a:solidFill>
              </a:rPr>
              <a:t>Migration</a:t>
            </a:r>
            <a:endParaRPr lang="tr-TR" sz="1400" dirty="0">
              <a:solidFill>
                <a:schemeClr val="bg1"/>
              </a:solidFill>
            </a:endParaRPr>
          </a:p>
        </p:txBody>
      </p:sp>
    </p:spTree>
    <p:extLst>
      <p:ext uri="{BB962C8B-B14F-4D97-AF65-F5344CB8AC3E}">
        <p14:creationId xmlns:p14="http://schemas.microsoft.com/office/powerpoint/2010/main" val="1058607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p>
            <a:pPr lvl="0"/>
            <a:r>
              <a:rPr lang="en-US" sz="2800" dirty="0"/>
              <a:t>views</a:t>
            </a:r>
            <a:endParaRPr lang="tr-TR" sz="2800" dirty="0"/>
          </a:p>
        </p:txBody>
      </p:sp>
      <p:sp>
        <p:nvSpPr>
          <p:cNvPr id="362" name="Google Shape;362;p33"/>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p>
            <a:pPr lvl="0" indent="-292100">
              <a:buClr>
                <a:schemeClr val="accent4"/>
              </a:buClr>
              <a:buSzPts val="1000"/>
            </a:pPr>
            <a:r>
              <a:rPr lang="tr-TR" dirty="0"/>
              <a:t>Uygulamanın gerektirdiği html kodunu içerir ve denetleyici mantığını ve etki alanı mantığını sunum mantığından ayıran Laravel'deki bir yöntemdir. Views resources klasöründe bulunur ve yolu resources/views. Bu kısımda örnek modül görünüm ve açıklmalar verilecek.</a:t>
            </a:r>
          </a:p>
        </p:txBody>
      </p:sp>
      <p:grpSp>
        <p:nvGrpSpPr>
          <p:cNvPr id="363" name="Google Shape;363;p33"/>
          <p:cNvGrpSpPr/>
          <p:nvPr/>
        </p:nvGrpSpPr>
        <p:grpSpPr>
          <a:xfrm>
            <a:off x="794950" y="3171275"/>
            <a:ext cx="747900" cy="457500"/>
            <a:chOff x="794950" y="3171275"/>
            <a:chExt cx="747900" cy="457500"/>
          </a:xfrm>
        </p:grpSpPr>
        <p:sp>
          <p:nvSpPr>
            <p:cNvPr id="364" name="Google Shape;364;p33"/>
            <p:cNvSpPr/>
            <p:nvPr/>
          </p:nvSpPr>
          <p:spPr>
            <a:xfrm>
              <a:off x="794950" y="3171275"/>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3"/>
            <p:cNvGrpSpPr/>
            <p:nvPr/>
          </p:nvGrpSpPr>
          <p:grpSpPr>
            <a:xfrm rot="-5400000">
              <a:off x="1068956" y="3295135"/>
              <a:ext cx="199887" cy="209781"/>
              <a:chOff x="3319368" y="1152602"/>
              <a:chExt cx="90500" cy="94975"/>
            </a:xfrm>
          </p:grpSpPr>
          <p:sp>
            <p:nvSpPr>
              <p:cNvPr id="366" name="Google Shape;366;p33"/>
              <p:cNvSpPr/>
              <p:nvPr/>
            </p:nvSpPr>
            <p:spPr>
              <a:xfrm>
                <a:off x="3359543" y="1152602"/>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3"/>
              <p:cNvSpPr/>
              <p:nvPr/>
            </p:nvSpPr>
            <p:spPr>
              <a:xfrm>
                <a:off x="3319368" y="1197777"/>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8" name="Google Shape;368;p33">
              <a:hlinkClick r:id="" action="ppaction://hlinkshowjump?jump=nextslide"/>
            </p:cNvPr>
            <p:cNvSpPr/>
            <p:nvPr/>
          </p:nvSpPr>
          <p:spPr>
            <a:xfrm>
              <a:off x="794950" y="31712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074127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71" y="2350764"/>
            <a:ext cx="4793672" cy="159115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040" y="1086743"/>
            <a:ext cx="4636110" cy="310378"/>
          </a:xfrm>
          <a:prstGeom prst="rect">
            <a:avLst/>
          </a:prstGeom>
        </p:spPr>
      </p:pic>
      <p:grpSp>
        <p:nvGrpSpPr>
          <p:cNvPr id="670" name="Google Shape;670;p47"/>
          <p:cNvGrpSpPr/>
          <p:nvPr/>
        </p:nvGrpSpPr>
        <p:grpSpPr>
          <a:xfrm>
            <a:off x="713100" y="941525"/>
            <a:ext cx="4832343" cy="3662575"/>
            <a:chOff x="713100" y="941525"/>
            <a:chExt cx="4832343" cy="3662575"/>
          </a:xfrm>
        </p:grpSpPr>
        <p:sp>
          <p:nvSpPr>
            <p:cNvPr id="671" name="Google Shape;671;p47"/>
            <p:cNvSpPr/>
            <p:nvPr/>
          </p:nvSpPr>
          <p:spPr>
            <a:xfrm>
              <a:off x="713100" y="941525"/>
              <a:ext cx="4832343" cy="3062135"/>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613755" y="3959897"/>
              <a:ext cx="1030879" cy="644167"/>
            </a:xfrm>
            <a:custGeom>
              <a:avLst/>
              <a:gdLst/>
              <a:ahLst/>
              <a:cxnLst/>
              <a:rect l="l" t="t" r="r" b="b"/>
              <a:pathLst>
                <a:path w="7199" h="4194" extrusionOk="0">
                  <a:moveTo>
                    <a:pt x="1" y="1"/>
                  </a:moveTo>
                  <a:lnTo>
                    <a:pt x="1" y="4194"/>
                  </a:lnTo>
                  <a:lnTo>
                    <a:pt x="7198" y="4194"/>
                  </a:lnTo>
                  <a:lnTo>
                    <a:pt x="7198" y="1"/>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2613768" y="4003528"/>
              <a:ext cx="1030879" cy="285393"/>
            </a:xfrm>
            <a:custGeom>
              <a:avLst/>
              <a:gdLst/>
              <a:ahLst/>
              <a:cxnLst/>
              <a:rect l="l" t="t" r="r" b="b"/>
              <a:pathLst>
                <a:path w="7199" h="1993" extrusionOk="0">
                  <a:moveTo>
                    <a:pt x="1" y="1"/>
                  </a:moveTo>
                  <a:lnTo>
                    <a:pt x="1" y="980"/>
                  </a:lnTo>
                  <a:lnTo>
                    <a:pt x="7198" y="1992"/>
                  </a:lnTo>
                  <a:lnTo>
                    <a:pt x="7198" y="1"/>
                  </a:lnTo>
                  <a:close/>
                </a:path>
              </a:pathLst>
            </a:custGeom>
            <a:solidFill>
              <a:srgbClr val="000000">
                <a:alpha val="23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2319066" y="4551260"/>
              <a:ext cx="1621568" cy="52840"/>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7"/>
          <p:cNvSpPr/>
          <p:nvPr/>
        </p:nvSpPr>
        <p:spPr>
          <a:xfrm>
            <a:off x="5160605" y="539400"/>
            <a:ext cx="3065700" cy="1995982"/>
          </a:xfrm>
          <a:prstGeom prst="roundRect">
            <a:avLst>
              <a:gd name="adj" fmla="val 8644"/>
            </a:avLst>
          </a:prstGeom>
          <a:solidFill>
            <a:schemeClr val="accent2"/>
          </a:solidFill>
          <a:ln>
            <a:noFill/>
          </a:ln>
          <a:effectLst>
            <a:outerShdw blurRad="228600" dist="95250" dir="5400000" algn="bl" rotWithShape="0">
              <a:schemeClr val="accent2">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txBox="1">
            <a:spLocks noGrp="1"/>
          </p:cNvSpPr>
          <p:nvPr>
            <p:ph type="title"/>
          </p:nvPr>
        </p:nvSpPr>
        <p:spPr>
          <a:xfrm>
            <a:off x="5490150" y="751025"/>
            <a:ext cx="2404800" cy="9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tr-TR" dirty="0">
                <a:solidFill>
                  <a:schemeClr val="lt1"/>
                </a:solidFill>
              </a:rPr>
              <a:t>Layout</a:t>
            </a:r>
            <a:endParaRPr dirty="0">
              <a:solidFill>
                <a:schemeClr val="lt1"/>
              </a:solidFill>
            </a:endParaRPr>
          </a:p>
        </p:txBody>
      </p:sp>
      <p:sp>
        <p:nvSpPr>
          <p:cNvPr id="677" name="Google Shape;677;p47"/>
          <p:cNvSpPr txBox="1">
            <a:spLocks noGrp="1"/>
          </p:cNvSpPr>
          <p:nvPr>
            <p:ph type="subTitle" idx="1"/>
          </p:nvPr>
        </p:nvSpPr>
        <p:spPr>
          <a:xfrm>
            <a:off x="5490150" y="1558401"/>
            <a:ext cx="2404800" cy="7361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solidFill>
                  <a:schemeClr val="lt1"/>
                </a:solidFill>
              </a:rPr>
              <a:t>Tüm sayfalarda görülecek olan kodlar navbar ve footer gibi.</a:t>
            </a:r>
            <a:endParaRPr dirty="0">
              <a:solidFill>
                <a:schemeClr val="lt1"/>
              </a:solidFill>
            </a:endParaRPr>
          </a:p>
        </p:txBody>
      </p:sp>
      <p:sp>
        <p:nvSpPr>
          <p:cNvPr id="678" name="Google Shape;678;p47"/>
          <p:cNvSpPr/>
          <p:nvPr/>
        </p:nvSpPr>
        <p:spPr>
          <a:xfrm>
            <a:off x="7861700" y="205500"/>
            <a:ext cx="667800" cy="66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47"/>
          <p:cNvGrpSpPr/>
          <p:nvPr/>
        </p:nvGrpSpPr>
        <p:grpSpPr>
          <a:xfrm>
            <a:off x="8018008" y="490055"/>
            <a:ext cx="355184" cy="98694"/>
            <a:chOff x="2840293" y="758277"/>
            <a:chExt cx="178925" cy="49725"/>
          </a:xfrm>
        </p:grpSpPr>
        <p:sp>
          <p:nvSpPr>
            <p:cNvPr id="680" name="Google Shape;680;p47"/>
            <p:cNvSpPr/>
            <p:nvPr/>
          </p:nvSpPr>
          <p:spPr>
            <a:xfrm>
              <a:off x="2904893" y="758277"/>
              <a:ext cx="49725" cy="49725"/>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2840293" y="758277"/>
              <a:ext cx="49725" cy="49725"/>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2969468" y="758277"/>
              <a:ext cx="49750" cy="49725"/>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en-US" sz="1400" dirty="0"/>
              <a:t>&lt;html&gt;</a:t>
            </a:r>
          </a:p>
          <a:p>
            <a:pPr marL="0" lvl="0" indent="0" algn="l"/>
            <a:r>
              <a:rPr lang="tr-TR" sz="1400" dirty="0"/>
              <a:t>       </a:t>
            </a:r>
            <a:r>
              <a:rPr lang="en-US" sz="1400" dirty="0"/>
              <a:t>&lt;body&gt;</a:t>
            </a:r>
          </a:p>
          <a:p>
            <a:pPr marL="0" indent="0" algn="l"/>
            <a:r>
              <a:rPr lang="tr-TR" sz="1400" dirty="0"/>
              <a:t>	@yield('content')</a:t>
            </a:r>
            <a:endParaRPr lang="en-US" sz="1400" dirty="0"/>
          </a:p>
          <a:p>
            <a:pPr marL="0" lvl="0" indent="0" algn="l"/>
            <a:r>
              <a:rPr lang="tr-TR" sz="1400" dirty="0"/>
              <a:t>       </a:t>
            </a:r>
            <a:r>
              <a:rPr lang="en-US" sz="1400" dirty="0"/>
              <a:t>&lt;/body&gt;</a:t>
            </a:r>
          </a:p>
          <a:p>
            <a:pPr marL="0" lvl="0" indent="0" algn="l"/>
            <a:r>
              <a:rPr lang="en-US" sz="1400" dirty="0"/>
              <a:t>&lt;/html&gt;</a:t>
            </a:r>
          </a:p>
          <a:p>
            <a:pPr marL="0" lvl="0" indent="0" algn="l"/>
            <a:endParaRPr sz="1400" dirty="0"/>
          </a:p>
        </p:txBody>
      </p:sp>
      <p:sp>
        <p:nvSpPr>
          <p:cNvPr id="458" name="Google Shape;458;p36"/>
          <p:cNvSpPr txBox="1">
            <a:spLocks noGrp="1"/>
          </p:cNvSpPr>
          <p:nvPr>
            <p:ph type="title"/>
          </p:nvPr>
        </p:nvSpPr>
        <p:spPr>
          <a:xfrm>
            <a:off x="6366167" y="1178038"/>
            <a:ext cx="1565551"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layout.blade.php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tr-TR" dirty="0">
                <a:solidFill>
                  <a:schemeClr val="bg1"/>
                </a:solidFill>
              </a:rPr>
              <a:t>Views</a:t>
            </a:r>
            <a:endParaRPr lang="tr-TR" sz="1400" dirty="0">
              <a:solidFill>
                <a:schemeClr val="bg1"/>
              </a:solidFill>
            </a:endParaRPr>
          </a:p>
        </p:txBody>
      </p:sp>
    </p:spTree>
    <p:extLst>
      <p:ext uri="{BB962C8B-B14F-4D97-AF65-F5344CB8AC3E}">
        <p14:creationId xmlns:p14="http://schemas.microsoft.com/office/powerpoint/2010/main" val="102759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12" y="1080551"/>
            <a:ext cx="4636110" cy="2784081"/>
          </a:xfrm>
          <a:prstGeom prst="rect">
            <a:avLst/>
          </a:prstGeom>
        </p:spPr>
      </p:pic>
      <p:grpSp>
        <p:nvGrpSpPr>
          <p:cNvPr id="670" name="Google Shape;670;p47"/>
          <p:cNvGrpSpPr/>
          <p:nvPr/>
        </p:nvGrpSpPr>
        <p:grpSpPr>
          <a:xfrm>
            <a:off x="713100" y="941525"/>
            <a:ext cx="4832343" cy="3662575"/>
            <a:chOff x="713100" y="941525"/>
            <a:chExt cx="4832343" cy="3662575"/>
          </a:xfrm>
        </p:grpSpPr>
        <p:sp>
          <p:nvSpPr>
            <p:cNvPr id="671" name="Google Shape;671;p47"/>
            <p:cNvSpPr/>
            <p:nvPr/>
          </p:nvSpPr>
          <p:spPr>
            <a:xfrm>
              <a:off x="713100" y="941525"/>
              <a:ext cx="4832343" cy="3062135"/>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613755" y="3959897"/>
              <a:ext cx="1030879" cy="644167"/>
            </a:xfrm>
            <a:custGeom>
              <a:avLst/>
              <a:gdLst/>
              <a:ahLst/>
              <a:cxnLst/>
              <a:rect l="l" t="t" r="r" b="b"/>
              <a:pathLst>
                <a:path w="7199" h="4194" extrusionOk="0">
                  <a:moveTo>
                    <a:pt x="1" y="1"/>
                  </a:moveTo>
                  <a:lnTo>
                    <a:pt x="1" y="4194"/>
                  </a:lnTo>
                  <a:lnTo>
                    <a:pt x="7198" y="4194"/>
                  </a:lnTo>
                  <a:lnTo>
                    <a:pt x="7198" y="1"/>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2613768" y="4003528"/>
              <a:ext cx="1030879" cy="285393"/>
            </a:xfrm>
            <a:custGeom>
              <a:avLst/>
              <a:gdLst/>
              <a:ahLst/>
              <a:cxnLst/>
              <a:rect l="l" t="t" r="r" b="b"/>
              <a:pathLst>
                <a:path w="7199" h="1993" extrusionOk="0">
                  <a:moveTo>
                    <a:pt x="1" y="1"/>
                  </a:moveTo>
                  <a:lnTo>
                    <a:pt x="1" y="980"/>
                  </a:lnTo>
                  <a:lnTo>
                    <a:pt x="7198" y="1992"/>
                  </a:lnTo>
                  <a:lnTo>
                    <a:pt x="7198" y="1"/>
                  </a:lnTo>
                  <a:close/>
                </a:path>
              </a:pathLst>
            </a:custGeom>
            <a:solidFill>
              <a:srgbClr val="000000">
                <a:alpha val="23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2319066" y="4551260"/>
              <a:ext cx="1621568" cy="52840"/>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7"/>
          <p:cNvSpPr/>
          <p:nvPr/>
        </p:nvSpPr>
        <p:spPr>
          <a:xfrm>
            <a:off x="5160605" y="539400"/>
            <a:ext cx="3065700" cy="1760455"/>
          </a:xfrm>
          <a:prstGeom prst="roundRect">
            <a:avLst>
              <a:gd name="adj" fmla="val 8644"/>
            </a:avLst>
          </a:prstGeom>
          <a:solidFill>
            <a:schemeClr val="accent2"/>
          </a:solidFill>
          <a:ln>
            <a:noFill/>
          </a:ln>
          <a:effectLst>
            <a:outerShdw blurRad="228600" dist="95250" dir="5400000" algn="bl" rotWithShape="0">
              <a:schemeClr val="accent2">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txBox="1">
            <a:spLocks noGrp="1"/>
          </p:cNvSpPr>
          <p:nvPr>
            <p:ph type="title"/>
          </p:nvPr>
        </p:nvSpPr>
        <p:spPr>
          <a:xfrm>
            <a:off x="5490150" y="751025"/>
            <a:ext cx="2404800" cy="9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tr-TR" dirty="0">
                <a:solidFill>
                  <a:schemeClr val="lt1"/>
                </a:solidFill>
              </a:rPr>
              <a:t>Anasayfa</a:t>
            </a:r>
            <a:endParaRPr dirty="0">
              <a:solidFill>
                <a:schemeClr val="lt1"/>
              </a:solidFill>
            </a:endParaRPr>
          </a:p>
        </p:txBody>
      </p:sp>
      <p:sp>
        <p:nvSpPr>
          <p:cNvPr id="677" name="Google Shape;677;p47"/>
          <p:cNvSpPr txBox="1">
            <a:spLocks noGrp="1"/>
          </p:cNvSpPr>
          <p:nvPr>
            <p:ph type="subTitle" idx="1"/>
          </p:nvPr>
        </p:nvSpPr>
        <p:spPr>
          <a:xfrm>
            <a:off x="5490150" y="1496291"/>
            <a:ext cx="2404800" cy="6168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solidFill>
                  <a:schemeClr val="lt1"/>
                </a:solidFill>
              </a:rPr>
              <a:t>Hastanenin genel bilgileri içirebilir.</a:t>
            </a:r>
          </a:p>
        </p:txBody>
      </p:sp>
      <p:sp>
        <p:nvSpPr>
          <p:cNvPr id="678" name="Google Shape;678;p47"/>
          <p:cNvSpPr/>
          <p:nvPr/>
        </p:nvSpPr>
        <p:spPr>
          <a:xfrm>
            <a:off x="7861700" y="205500"/>
            <a:ext cx="667800" cy="66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47"/>
          <p:cNvGrpSpPr/>
          <p:nvPr/>
        </p:nvGrpSpPr>
        <p:grpSpPr>
          <a:xfrm>
            <a:off x="8018008" y="490055"/>
            <a:ext cx="355184" cy="98694"/>
            <a:chOff x="2840293" y="758277"/>
            <a:chExt cx="178925" cy="49725"/>
          </a:xfrm>
        </p:grpSpPr>
        <p:sp>
          <p:nvSpPr>
            <p:cNvPr id="680" name="Google Shape;680;p47"/>
            <p:cNvSpPr/>
            <p:nvPr/>
          </p:nvSpPr>
          <p:spPr>
            <a:xfrm>
              <a:off x="2904893" y="758277"/>
              <a:ext cx="49725" cy="49725"/>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2840293" y="758277"/>
              <a:ext cx="49725" cy="49725"/>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2969468" y="758277"/>
              <a:ext cx="49750" cy="49725"/>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171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en-US" sz="1400" dirty="0"/>
              <a:t>@extends('layout')</a:t>
            </a:r>
          </a:p>
          <a:p>
            <a:pPr marL="0" lvl="0" indent="0" algn="l"/>
            <a:endParaRPr lang="en-US" sz="1400" dirty="0"/>
          </a:p>
          <a:p>
            <a:pPr marL="0" lvl="0" indent="0" algn="l"/>
            <a:r>
              <a:rPr lang="en-US" sz="1400" dirty="0"/>
              <a:t>@section('content')</a:t>
            </a:r>
          </a:p>
          <a:p>
            <a:pPr marL="0" lvl="0" indent="0" algn="l"/>
            <a:r>
              <a:rPr lang="tr-TR" sz="1400" dirty="0"/>
              <a:t>//sayfayaözel kodlar</a:t>
            </a:r>
          </a:p>
          <a:p>
            <a:pPr marL="0" lvl="0" indent="0" algn="l"/>
            <a:r>
              <a:rPr lang="tr-TR" sz="1400" dirty="0"/>
              <a:t>@endsection</a:t>
            </a:r>
          </a:p>
        </p:txBody>
      </p:sp>
      <p:sp>
        <p:nvSpPr>
          <p:cNvPr id="458" name="Google Shape;458;p36"/>
          <p:cNvSpPr txBox="1">
            <a:spLocks noGrp="1"/>
          </p:cNvSpPr>
          <p:nvPr>
            <p:ph type="title"/>
          </p:nvPr>
        </p:nvSpPr>
        <p:spPr>
          <a:xfrm>
            <a:off x="6151419" y="1178038"/>
            <a:ext cx="1780300"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anasayfa.blade.php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tr-TR" dirty="0">
                <a:solidFill>
                  <a:schemeClr val="bg1"/>
                </a:solidFill>
              </a:rPr>
              <a:t>Views</a:t>
            </a:r>
            <a:endParaRPr lang="tr-TR" sz="1400" dirty="0">
              <a:solidFill>
                <a:schemeClr val="bg1"/>
              </a:solidFill>
            </a:endParaRPr>
          </a:p>
        </p:txBody>
      </p:sp>
    </p:spTree>
    <p:extLst>
      <p:ext uri="{BB962C8B-B14F-4D97-AF65-F5344CB8AC3E}">
        <p14:creationId xmlns:p14="http://schemas.microsoft.com/office/powerpoint/2010/main" val="3426122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36" y="1059359"/>
            <a:ext cx="4645386" cy="2826465"/>
          </a:xfrm>
          <a:prstGeom prst="rect">
            <a:avLst/>
          </a:prstGeom>
        </p:spPr>
      </p:pic>
      <p:grpSp>
        <p:nvGrpSpPr>
          <p:cNvPr id="670" name="Google Shape;670;p47"/>
          <p:cNvGrpSpPr/>
          <p:nvPr/>
        </p:nvGrpSpPr>
        <p:grpSpPr>
          <a:xfrm>
            <a:off x="713100" y="941525"/>
            <a:ext cx="4832343" cy="3662575"/>
            <a:chOff x="713100" y="941525"/>
            <a:chExt cx="4832343" cy="3662575"/>
          </a:xfrm>
        </p:grpSpPr>
        <p:sp>
          <p:nvSpPr>
            <p:cNvPr id="671" name="Google Shape;671;p47"/>
            <p:cNvSpPr/>
            <p:nvPr/>
          </p:nvSpPr>
          <p:spPr>
            <a:xfrm>
              <a:off x="713100" y="941525"/>
              <a:ext cx="4832343" cy="3062135"/>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613755" y="3959897"/>
              <a:ext cx="1030879" cy="644167"/>
            </a:xfrm>
            <a:custGeom>
              <a:avLst/>
              <a:gdLst/>
              <a:ahLst/>
              <a:cxnLst/>
              <a:rect l="l" t="t" r="r" b="b"/>
              <a:pathLst>
                <a:path w="7199" h="4194" extrusionOk="0">
                  <a:moveTo>
                    <a:pt x="1" y="1"/>
                  </a:moveTo>
                  <a:lnTo>
                    <a:pt x="1" y="4194"/>
                  </a:lnTo>
                  <a:lnTo>
                    <a:pt x="7198" y="4194"/>
                  </a:lnTo>
                  <a:lnTo>
                    <a:pt x="7198" y="1"/>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2613768" y="4003528"/>
              <a:ext cx="1030879" cy="285393"/>
            </a:xfrm>
            <a:custGeom>
              <a:avLst/>
              <a:gdLst/>
              <a:ahLst/>
              <a:cxnLst/>
              <a:rect l="l" t="t" r="r" b="b"/>
              <a:pathLst>
                <a:path w="7199" h="1993" extrusionOk="0">
                  <a:moveTo>
                    <a:pt x="1" y="1"/>
                  </a:moveTo>
                  <a:lnTo>
                    <a:pt x="1" y="980"/>
                  </a:lnTo>
                  <a:lnTo>
                    <a:pt x="7198" y="1992"/>
                  </a:lnTo>
                  <a:lnTo>
                    <a:pt x="7198" y="1"/>
                  </a:lnTo>
                  <a:close/>
                </a:path>
              </a:pathLst>
            </a:custGeom>
            <a:solidFill>
              <a:srgbClr val="000000">
                <a:alpha val="23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2319066" y="4551260"/>
              <a:ext cx="1621568" cy="52840"/>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7"/>
          <p:cNvSpPr/>
          <p:nvPr/>
        </p:nvSpPr>
        <p:spPr>
          <a:xfrm>
            <a:off x="5160605" y="539400"/>
            <a:ext cx="3065700" cy="1718891"/>
          </a:xfrm>
          <a:prstGeom prst="roundRect">
            <a:avLst>
              <a:gd name="adj" fmla="val 8644"/>
            </a:avLst>
          </a:prstGeom>
          <a:solidFill>
            <a:schemeClr val="accent2"/>
          </a:solidFill>
          <a:ln>
            <a:noFill/>
          </a:ln>
          <a:effectLst>
            <a:outerShdw blurRad="228600" dist="95250" dir="5400000" algn="bl" rotWithShape="0">
              <a:schemeClr val="accent2">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txBox="1">
            <a:spLocks noGrp="1"/>
          </p:cNvSpPr>
          <p:nvPr>
            <p:ph type="title"/>
          </p:nvPr>
        </p:nvSpPr>
        <p:spPr>
          <a:xfrm>
            <a:off x="5490150" y="751025"/>
            <a:ext cx="2527858" cy="9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dirty="0">
                <a:solidFill>
                  <a:schemeClr val="lt1"/>
                </a:solidFill>
              </a:rPr>
              <a:t>Hasta </a:t>
            </a:r>
            <a:r>
              <a:rPr lang="tr-TR" dirty="0">
                <a:solidFill>
                  <a:schemeClr val="lt1"/>
                </a:solidFill>
              </a:rPr>
              <a:t>Oluştur</a:t>
            </a:r>
            <a:endParaRPr dirty="0">
              <a:solidFill>
                <a:schemeClr val="lt1"/>
              </a:solidFill>
            </a:endParaRPr>
          </a:p>
        </p:txBody>
      </p:sp>
      <p:sp>
        <p:nvSpPr>
          <p:cNvPr id="677" name="Google Shape;677;p47"/>
          <p:cNvSpPr txBox="1">
            <a:spLocks noGrp="1"/>
          </p:cNvSpPr>
          <p:nvPr>
            <p:ph type="subTitle" idx="1"/>
          </p:nvPr>
        </p:nvSpPr>
        <p:spPr>
          <a:xfrm>
            <a:off x="5490150" y="1479738"/>
            <a:ext cx="2404800" cy="5049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solidFill>
                  <a:schemeClr val="lt1"/>
                </a:solidFill>
              </a:rPr>
              <a:t>Hasta bilgileri girlir.</a:t>
            </a:r>
            <a:endParaRPr dirty="0">
              <a:solidFill>
                <a:schemeClr val="lt1"/>
              </a:solidFill>
            </a:endParaRPr>
          </a:p>
        </p:txBody>
      </p:sp>
      <p:sp>
        <p:nvSpPr>
          <p:cNvPr id="678" name="Google Shape;678;p47"/>
          <p:cNvSpPr/>
          <p:nvPr/>
        </p:nvSpPr>
        <p:spPr>
          <a:xfrm>
            <a:off x="7861700" y="205500"/>
            <a:ext cx="667800" cy="66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47"/>
          <p:cNvGrpSpPr/>
          <p:nvPr/>
        </p:nvGrpSpPr>
        <p:grpSpPr>
          <a:xfrm>
            <a:off x="8018008" y="490055"/>
            <a:ext cx="355184" cy="98694"/>
            <a:chOff x="2840293" y="758277"/>
            <a:chExt cx="178925" cy="49725"/>
          </a:xfrm>
        </p:grpSpPr>
        <p:sp>
          <p:nvSpPr>
            <p:cNvPr id="680" name="Google Shape;680;p47"/>
            <p:cNvSpPr/>
            <p:nvPr/>
          </p:nvSpPr>
          <p:spPr>
            <a:xfrm>
              <a:off x="2904893" y="758277"/>
              <a:ext cx="49725" cy="49725"/>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2840293" y="758277"/>
              <a:ext cx="49725" cy="49725"/>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2969468" y="758277"/>
              <a:ext cx="49750" cy="49725"/>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22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lvl="0"/>
            <a:r>
              <a:rPr lang="tr-TR" dirty="0"/>
              <a:t>Proje Analizi</a:t>
            </a:r>
            <a:endParaRPr dirty="0"/>
          </a:p>
        </p:txBody>
      </p:sp>
      <p:sp>
        <p:nvSpPr>
          <p:cNvPr id="164" name="Google Shape;164;p25"/>
          <p:cNvSpPr txBox="1">
            <a:spLocks noGrp="1"/>
          </p:cNvSpPr>
          <p:nvPr>
            <p:ph type="body" idx="1"/>
          </p:nvPr>
        </p:nvSpPr>
        <p:spPr>
          <a:xfrm>
            <a:off x="713100" y="1152475"/>
            <a:ext cx="7717800" cy="3416400"/>
          </a:xfrm>
          <a:prstGeom prst="rect">
            <a:avLst/>
          </a:prstGeom>
        </p:spPr>
        <p:txBody>
          <a:bodyPr spcFirstLastPara="1" wrap="square" lIns="91425" tIns="91425" rIns="91425" bIns="91425" anchor="t" anchorCtr="0">
            <a:noAutofit/>
          </a:bodyPr>
          <a:lstStyle/>
          <a:p>
            <a:pPr marL="139700" indent="0">
              <a:lnSpc>
                <a:spcPct val="150000"/>
              </a:lnSpc>
              <a:buNone/>
            </a:pPr>
            <a:r>
              <a:rPr lang="tr-TR" dirty="0"/>
              <a:t>Sistem analiz, iş isterlerini tespit etmek ve yeni sistem için mantıksal bir model kurabilmek amacıyla, organizasyondaki problemin ve oluşumun detaylı analizini kapsar. Böylece şemalar kullanılarak sistemindaha kolay anlaşılması görsel olarak sağlanabilmektedir. Bu  projede doktorların ekleme yapabileceği veritabanlarının başında, anamnez bilgilerini teşkil eden hastanın tipi, hikayesi,  özgeçmişi, soygeçmişi , tanı, öneriler ve istekler, geçirdiği ameliyatlar ve geçirdiği hastalıklar bilgilerinin tutulduğu veritabanı dosyaları yer almaktadır. Program   sistem analizi ayağında bir Hastane otomasyon programında bulunması  gereken temel modüller belirlenerek aşağıdaki gibi sıralanmıştır. </a:t>
            </a:r>
          </a:p>
        </p:txBody>
      </p:sp>
    </p:spTree>
    <p:extLst>
      <p:ext uri="{BB962C8B-B14F-4D97-AF65-F5344CB8AC3E}">
        <p14:creationId xmlns:p14="http://schemas.microsoft.com/office/powerpoint/2010/main" val="2507698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054" y="1069859"/>
            <a:ext cx="4589967" cy="2890001"/>
          </a:xfrm>
          <a:prstGeom prst="rect">
            <a:avLst/>
          </a:prstGeom>
        </p:spPr>
      </p:pic>
      <p:grpSp>
        <p:nvGrpSpPr>
          <p:cNvPr id="670" name="Google Shape;670;p47"/>
          <p:cNvGrpSpPr/>
          <p:nvPr/>
        </p:nvGrpSpPr>
        <p:grpSpPr>
          <a:xfrm>
            <a:off x="713100" y="941525"/>
            <a:ext cx="4832343" cy="3662575"/>
            <a:chOff x="713100" y="941525"/>
            <a:chExt cx="4832343" cy="3662575"/>
          </a:xfrm>
        </p:grpSpPr>
        <p:sp>
          <p:nvSpPr>
            <p:cNvPr id="671" name="Google Shape;671;p47"/>
            <p:cNvSpPr/>
            <p:nvPr/>
          </p:nvSpPr>
          <p:spPr>
            <a:xfrm>
              <a:off x="713100" y="941525"/>
              <a:ext cx="4832343" cy="3062135"/>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613755" y="3959897"/>
              <a:ext cx="1030879" cy="644167"/>
            </a:xfrm>
            <a:custGeom>
              <a:avLst/>
              <a:gdLst/>
              <a:ahLst/>
              <a:cxnLst/>
              <a:rect l="l" t="t" r="r" b="b"/>
              <a:pathLst>
                <a:path w="7199" h="4194" extrusionOk="0">
                  <a:moveTo>
                    <a:pt x="1" y="1"/>
                  </a:moveTo>
                  <a:lnTo>
                    <a:pt x="1" y="4194"/>
                  </a:lnTo>
                  <a:lnTo>
                    <a:pt x="7198" y="4194"/>
                  </a:lnTo>
                  <a:lnTo>
                    <a:pt x="7198" y="1"/>
                  </a:ln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2613768" y="4003528"/>
              <a:ext cx="1030879" cy="285393"/>
            </a:xfrm>
            <a:custGeom>
              <a:avLst/>
              <a:gdLst/>
              <a:ahLst/>
              <a:cxnLst/>
              <a:rect l="l" t="t" r="r" b="b"/>
              <a:pathLst>
                <a:path w="7199" h="1993" extrusionOk="0">
                  <a:moveTo>
                    <a:pt x="1" y="1"/>
                  </a:moveTo>
                  <a:lnTo>
                    <a:pt x="1" y="980"/>
                  </a:lnTo>
                  <a:lnTo>
                    <a:pt x="7198" y="1992"/>
                  </a:lnTo>
                  <a:lnTo>
                    <a:pt x="7198" y="1"/>
                  </a:lnTo>
                  <a:close/>
                </a:path>
              </a:pathLst>
            </a:custGeom>
            <a:solidFill>
              <a:srgbClr val="000000">
                <a:alpha val="23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2319066" y="4551260"/>
              <a:ext cx="1621568" cy="52840"/>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7"/>
          <p:cNvSpPr/>
          <p:nvPr/>
        </p:nvSpPr>
        <p:spPr>
          <a:xfrm>
            <a:off x="5160605" y="539400"/>
            <a:ext cx="3065700" cy="1774309"/>
          </a:xfrm>
          <a:prstGeom prst="roundRect">
            <a:avLst>
              <a:gd name="adj" fmla="val 8644"/>
            </a:avLst>
          </a:prstGeom>
          <a:solidFill>
            <a:schemeClr val="accent2"/>
          </a:solidFill>
          <a:ln>
            <a:noFill/>
          </a:ln>
          <a:effectLst>
            <a:outerShdw blurRad="228600" dist="95250" dir="5400000" algn="bl" rotWithShape="0">
              <a:schemeClr val="accent2">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txBox="1">
            <a:spLocks noGrp="1"/>
          </p:cNvSpPr>
          <p:nvPr>
            <p:ph type="title"/>
          </p:nvPr>
        </p:nvSpPr>
        <p:spPr>
          <a:xfrm>
            <a:off x="5490150" y="751025"/>
            <a:ext cx="2404800" cy="9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tr-TR" dirty="0">
                <a:solidFill>
                  <a:schemeClr val="lt1"/>
                </a:solidFill>
              </a:rPr>
              <a:t>Doktorlar</a:t>
            </a:r>
            <a:endParaRPr dirty="0">
              <a:solidFill>
                <a:schemeClr val="lt1"/>
              </a:solidFill>
            </a:endParaRPr>
          </a:p>
        </p:txBody>
      </p:sp>
      <p:sp>
        <p:nvSpPr>
          <p:cNvPr id="677" name="Google Shape;677;p47"/>
          <p:cNvSpPr txBox="1">
            <a:spLocks noGrp="1"/>
          </p:cNvSpPr>
          <p:nvPr>
            <p:ph type="subTitle" idx="1"/>
          </p:nvPr>
        </p:nvSpPr>
        <p:spPr>
          <a:xfrm>
            <a:off x="5490150" y="1494666"/>
            <a:ext cx="2404800" cy="7058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solidFill>
                  <a:schemeClr val="lt1"/>
                </a:solidFill>
              </a:rPr>
              <a:t>Bu sayfada doktorlar unavnlarına göre sıralanırlar</a:t>
            </a:r>
            <a:endParaRPr dirty="0">
              <a:solidFill>
                <a:schemeClr val="lt1"/>
              </a:solidFill>
            </a:endParaRPr>
          </a:p>
        </p:txBody>
      </p:sp>
      <p:sp>
        <p:nvSpPr>
          <p:cNvPr id="678" name="Google Shape;678;p47"/>
          <p:cNvSpPr/>
          <p:nvPr/>
        </p:nvSpPr>
        <p:spPr>
          <a:xfrm>
            <a:off x="7861700" y="205500"/>
            <a:ext cx="667800" cy="66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47"/>
          <p:cNvGrpSpPr/>
          <p:nvPr/>
        </p:nvGrpSpPr>
        <p:grpSpPr>
          <a:xfrm>
            <a:off x="8018008" y="490055"/>
            <a:ext cx="355184" cy="98694"/>
            <a:chOff x="2840293" y="758277"/>
            <a:chExt cx="178925" cy="49725"/>
          </a:xfrm>
        </p:grpSpPr>
        <p:sp>
          <p:nvSpPr>
            <p:cNvPr id="680" name="Google Shape;680;p47"/>
            <p:cNvSpPr/>
            <p:nvPr/>
          </p:nvSpPr>
          <p:spPr>
            <a:xfrm>
              <a:off x="2904893" y="758277"/>
              <a:ext cx="49725" cy="49725"/>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2840293" y="758277"/>
              <a:ext cx="49725" cy="49725"/>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2969468" y="758277"/>
              <a:ext cx="49750" cy="49725"/>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8653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p>
            <a:pPr lvl="0"/>
            <a:r>
              <a:rPr lang="tr-TR" sz="2800" dirty="0"/>
              <a:t>Problem ve Çözüm</a:t>
            </a:r>
          </a:p>
        </p:txBody>
      </p:sp>
      <p:sp>
        <p:nvSpPr>
          <p:cNvPr id="362" name="Google Shape;362;p33"/>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p>
            <a:pPr lvl="0" indent="-292100">
              <a:buClr>
                <a:schemeClr val="accent4"/>
              </a:buClr>
              <a:buSzPts val="1000"/>
            </a:pPr>
            <a:r>
              <a:rPr lang="tr-TR" dirty="0"/>
              <a:t>Geliştiriciler her hangi bir projeyi geliştirmek sürecinde bazı problemler ile karşılaşır.</a:t>
            </a:r>
          </a:p>
        </p:txBody>
      </p:sp>
      <p:grpSp>
        <p:nvGrpSpPr>
          <p:cNvPr id="363" name="Google Shape;363;p33"/>
          <p:cNvGrpSpPr/>
          <p:nvPr/>
        </p:nvGrpSpPr>
        <p:grpSpPr>
          <a:xfrm>
            <a:off x="794950" y="3171275"/>
            <a:ext cx="747900" cy="457500"/>
            <a:chOff x="794950" y="3171275"/>
            <a:chExt cx="747900" cy="457500"/>
          </a:xfrm>
        </p:grpSpPr>
        <p:sp>
          <p:nvSpPr>
            <p:cNvPr id="364" name="Google Shape;364;p33"/>
            <p:cNvSpPr/>
            <p:nvPr/>
          </p:nvSpPr>
          <p:spPr>
            <a:xfrm>
              <a:off x="794950" y="3171275"/>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3"/>
            <p:cNvGrpSpPr/>
            <p:nvPr/>
          </p:nvGrpSpPr>
          <p:grpSpPr>
            <a:xfrm rot="-5400000">
              <a:off x="1068956" y="3295135"/>
              <a:ext cx="199887" cy="209781"/>
              <a:chOff x="3319368" y="1152602"/>
              <a:chExt cx="90500" cy="94975"/>
            </a:xfrm>
          </p:grpSpPr>
          <p:sp>
            <p:nvSpPr>
              <p:cNvPr id="366" name="Google Shape;366;p33"/>
              <p:cNvSpPr/>
              <p:nvPr/>
            </p:nvSpPr>
            <p:spPr>
              <a:xfrm>
                <a:off x="3359543" y="1152602"/>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3"/>
              <p:cNvSpPr/>
              <p:nvPr/>
            </p:nvSpPr>
            <p:spPr>
              <a:xfrm>
                <a:off x="3319368" y="1197777"/>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8" name="Google Shape;368;p33">
              <a:hlinkClick r:id="" action="ppaction://hlinkshowjump?jump=nextslide"/>
            </p:cNvPr>
            <p:cNvSpPr/>
            <p:nvPr/>
          </p:nvSpPr>
          <p:spPr>
            <a:xfrm>
              <a:off x="794950" y="31712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790896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p:nvPr/>
        </p:nvSpPr>
        <p:spPr>
          <a:xfrm>
            <a:off x="1249075" y="1049700"/>
            <a:ext cx="6681000" cy="3044100"/>
          </a:xfrm>
          <a:prstGeom prst="roundRect">
            <a:avLst>
              <a:gd name="adj" fmla="val 6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6"/>
          <p:cNvSpPr/>
          <p:nvPr/>
        </p:nvSpPr>
        <p:spPr>
          <a:xfrm>
            <a:off x="1249075" y="1049700"/>
            <a:ext cx="6681000" cy="428400"/>
          </a:xfrm>
          <a:prstGeom prst="round2SameRect">
            <a:avLst>
              <a:gd name="adj1" fmla="val 47642"/>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6"/>
          <p:cNvSpPr txBox="1">
            <a:spLocks noGrp="1"/>
          </p:cNvSpPr>
          <p:nvPr>
            <p:ph type="subTitle" idx="1"/>
          </p:nvPr>
        </p:nvSpPr>
        <p:spPr>
          <a:xfrm>
            <a:off x="1576299" y="1847200"/>
            <a:ext cx="6029846" cy="2073636"/>
          </a:xfrm>
          <a:prstGeom prst="rect">
            <a:avLst/>
          </a:prstGeom>
        </p:spPr>
        <p:txBody>
          <a:bodyPr spcFirstLastPara="1" wrap="square" lIns="91425" tIns="91425" rIns="91425" bIns="91425" anchor="t" anchorCtr="0">
            <a:noAutofit/>
          </a:bodyPr>
          <a:lstStyle/>
          <a:p>
            <a:pPr marL="0" lvl="0" indent="0" algn="l"/>
            <a:r>
              <a:rPr lang="tr-TR" sz="1400" dirty="0"/>
              <a:t>public function destroy(Unvan $unvan)</a:t>
            </a:r>
          </a:p>
          <a:p>
            <a:pPr marL="0" lvl="0" indent="0" algn="l"/>
            <a:r>
              <a:rPr lang="tr-TR" sz="1400" dirty="0"/>
              <a:t>    {</a:t>
            </a:r>
          </a:p>
          <a:p>
            <a:pPr marL="0" lvl="0" indent="0" algn="l"/>
            <a:r>
              <a:rPr lang="tr-TR" sz="1400" dirty="0"/>
              <a:t>        $doktor = DB::table('doktors')-&gt;where('unvanID','=',$unvan-&gt;id);</a:t>
            </a:r>
          </a:p>
          <a:p>
            <a:pPr marL="0" lvl="0" indent="0" algn="l"/>
            <a:r>
              <a:rPr lang="tr-TR" sz="1400" dirty="0"/>
              <a:t>        $doktor-&gt;delete();</a:t>
            </a:r>
          </a:p>
          <a:p>
            <a:pPr marL="0" lvl="0" indent="0" algn="l"/>
            <a:r>
              <a:rPr lang="tr-TR" sz="1400" dirty="0"/>
              <a:t>        $unvan-&gt;delete();</a:t>
            </a:r>
          </a:p>
          <a:p>
            <a:pPr marL="0" lvl="0" indent="0" algn="l"/>
            <a:r>
              <a:rPr lang="tr-TR" sz="1400" dirty="0"/>
              <a:t>        return redirect('/otomasyon/unvanlar');</a:t>
            </a:r>
          </a:p>
          <a:p>
            <a:pPr marL="0" lvl="0" indent="0" algn="l"/>
            <a:r>
              <a:rPr lang="en-US" sz="1400" dirty="0"/>
              <a:t>    }</a:t>
            </a:r>
            <a:endParaRPr lang="tr-TR" sz="1400" dirty="0"/>
          </a:p>
        </p:txBody>
      </p:sp>
      <p:sp>
        <p:nvSpPr>
          <p:cNvPr id="458" name="Google Shape;458;p36"/>
          <p:cNvSpPr txBox="1">
            <a:spLocks noGrp="1"/>
          </p:cNvSpPr>
          <p:nvPr>
            <p:ph type="title"/>
          </p:nvPr>
        </p:nvSpPr>
        <p:spPr>
          <a:xfrm>
            <a:off x="6068291" y="1178038"/>
            <a:ext cx="1863428" cy="30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t>UnvanController.php</a:t>
            </a:r>
            <a:endParaRPr sz="1400" dirty="0"/>
          </a:p>
        </p:txBody>
      </p:sp>
      <p:grpSp>
        <p:nvGrpSpPr>
          <p:cNvPr id="460" name="Google Shape;460;p36"/>
          <p:cNvGrpSpPr/>
          <p:nvPr/>
        </p:nvGrpSpPr>
        <p:grpSpPr>
          <a:xfrm>
            <a:off x="1576299" y="1178038"/>
            <a:ext cx="617976" cy="171728"/>
            <a:chOff x="-404737" y="1104903"/>
            <a:chExt cx="311307" cy="86522"/>
          </a:xfrm>
        </p:grpSpPr>
        <p:sp>
          <p:nvSpPr>
            <p:cNvPr id="461" name="Google Shape;461;p36"/>
            <p:cNvSpPr/>
            <p:nvPr/>
          </p:nvSpPr>
          <p:spPr>
            <a:xfrm>
              <a:off x="-292342" y="1104903"/>
              <a:ext cx="86517" cy="86522"/>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404737" y="1104903"/>
              <a:ext cx="86517" cy="86522"/>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79990" y="1104903"/>
              <a:ext cx="86560" cy="86522"/>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8;p36"/>
          <p:cNvSpPr txBox="1">
            <a:spLocks/>
          </p:cNvSpPr>
          <p:nvPr/>
        </p:nvSpPr>
        <p:spPr>
          <a:xfrm>
            <a:off x="3423783" y="1049700"/>
            <a:ext cx="2330983" cy="42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1" i="0" u="none" strike="noStrike" cap="none">
                <a:solidFill>
                  <a:schemeClr val="dk1"/>
                </a:solidFill>
                <a:latin typeface="Montserrat"/>
                <a:ea typeface="Montserrat"/>
                <a:cs typeface="Montserrat"/>
                <a:sym typeface="Montserrat"/>
              </a:defRPr>
            </a:lvl9pPr>
          </a:lstStyle>
          <a:p>
            <a:r>
              <a:rPr lang="tr-TR" dirty="0">
                <a:solidFill>
                  <a:schemeClr val="bg1"/>
                </a:solidFill>
              </a:rPr>
              <a:t>Destroy </a:t>
            </a:r>
            <a:r>
              <a:rPr lang="tr-TR" sz="1400" dirty="0">
                <a:solidFill>
                  <a:schemeClr val="bg1"/>
                </a:solidFill>
              </a:rPr>
              <a:t>Function</a:t>
            </a:r>
            <a:endParaRPr lang="tr-TR" dirty="0">
              <a:solidFill>
                <a:schemeClr val="bg1"/>
              </a:solidFill>
            </a:endParaRPr>
          </a:p>
        </p:txBody>
      </p:sp>
    </p:spTree>
    <p:extLst>
      <p:ext uri="{BB962C8B-B14F-4D97-AF65-F5344CB8AC3E}">
        <p14:creationId xmlns:p14="http://schemas.microsoft.com/office/powerpoint/2010/main" val="2917942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021-06-21 08-32-5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3766470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51"/>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lvl="0"/>
            <a:r>
              <a:rPr lang="tr-TR" dirty="0"/>
              <a:t>Kaynaklar</a:t>
            </a:r>
          </a:p>
        </p:txBody>
      </p:sp>
      <p:sp>
        <p:nvSpPr>
          <p:cNvPr id="1054" name="Google Shape;1054;p51"/>
          <p:cNvSpPr txBox="1">
            <a:spLocks noGrp="1"/>
          </p:cNvSpPr>
          <p:nvPr>
            <p:ph type="body" idx="1"/>
          </p:nvPr>
        </p:nvSpPr>
        <p:spPr>
          <a:xfrm>
            <a:off x="713100" y="1152475"/>
            <a:ext cx="77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lvl="0" indent="-304800">
              <a:lnSpc>
                <a:spcPct val="115000"/>
              </a:lnSpc>
              <a:buClr>
                <a:schemeClr val="accent2"/>
              </a:buClr>
              <a:buSzPts val="1200"/>
            </a:pPr>
            <a:r>
              <a:rPr lang="en-US" dirty="0">
                <a:uFill>
                  <a:noFill/>
                </a:uFill>
                <a:hlinkClick r:id="rId3"/>
              </a:rPr>
              <a:t>http://laravel.com/ </a:t>
            </a:r>
          </a:p>
          <a:p>
            <a:pPr lvl="0" indent="-304800">
              <a:lnSpc>
                <a:spcPct val="115000"/>
              </a:lnSpc>
              <a:buClr>
                <a:schemeClr val="accent2"/>
              </a:buClr>
              <a:buSzPts val="1200"/>
            </a:pPr>
            <a:r>
              <a:rPr lang="en-US" dirty="0">
                <a:uFill>
                  <a:noFill/>
                </a:uFill>
                <a:hlinkClick r:id="rId4"/>
              </a:rPr>
              <a:t>https://laracasts.com/</a:t>
            </a:r>
            <a:endParaRPr dirty="0"/>
          </a:p>
          <a:p>
            <a:pPr lvl="0" indent="-304800">
              <a:lnSpc>
                <a:spcPct val="115000"/>
              </a:lnSpc>
              <a:buClr>
                <a:schemeClr val="accent2"/>
              </a:buClr>
              <a:buSzPts val="1200"/>
            </a:pPr>
            <a:r>
              <a:rPr lang="en-US" dirty="0">
                <a:uFill>
                  <a:noFill/>
                </a:uFill>
                <a:hlinkClick r:id="rId5"/>
              </a:rPr>
              <a:t>https://stackoverflow.com/</a:t>
            </a:r>
            <a:endParaRPr dirty="0"/>
          </a:p>
          <a:p>
            <a:pPr lvl="0" indent="-304800">
              <a:lnSpc>
                <a:spcPct val="115000"/>
              </a:lnSpc>
              <a:buClr>
                <a:schemeClr val="accent2"/>
              </a:buClr>
              <a:buSzPts val="1200"/>
            </a:pPr>
            <a:r>
              <a:rPr lang="en-US" dirty="0">
                <a:uFill>
                  <a:noFill/>
                </a:uFill>
                <a:hlinkClick r:id="rId6"/>
              </a:rPr>
              <a:t>https://www.w3schools.com/</a:t>
            </a:r>
            <a:endParaRPr dirty="0"/>
          </a:p>
          <a:p>
            <a:pPr lvl="0" indent="-304800">
              <a:lnSpc>
                <a:spcPct val="115000"/>
              </a:lnSpc>
              <a:buClr>
                <a:schemeClr val="accent2"/>
              </a:buClr>
              <a:buSzPts val="1200"/>
            </a:pPr>
            <a:r>
              <a:rPr lang="en-US" dirty="0">
                <a:uFill>
                  <a:noFill/>
                </a:uFill>
                <a:hlinkClick r:id="rId7"/>
              </a:rPr>
              <a:t>https://getbootstrap.com/</a:t>
            </a:r>
            <a:endParaRPr dirty="0"/>
          </a:p>
          <a:p>
            <a:pPr lvl="0" indent="-304800">
              <a:lnSpc>
                <a:spcPct val="115000"/>
              </a:lnSpc>
              <a:buClr>
                <a:schemeClr val="accent2"/>
              </a:buClr>
              <a:buSzPts val="1200"/>
            </a:pPr>
            <a:r>
              <a:rPr lang="en-US" dirty="0">
                <a:uFill>
                  <a:noFill/>
                </a:uFill>
                <a:hlinkClick r:id="rId8"/>
              </a:rPr>
              <a:t>https://www.slideshare.net/</a:t>
            </a:r>
            <a:endParaRPr dirty="0"/>
          </a:p>
          <a:p>
            <a:pPr lvl="0" indent="-304800">
              <a:lnSpc>
                <a:spcPct val="115000"/>
              </a:lnSpc>
              <a:buClr>
                <a:schemeClr val="accent2"/>
              </a:buClr>
              <a:buSzPts val="1200"/>
            </a:pPr>
            <a:r>
              <a:rPr lang="en-US" dirty="0">
                <a:uFill>
                  <a:noFill/>
                </a:uFill>
                <a:hlinkClick r:id="rId9"/>
              </a:rPr>
              <a:t>https://birimler.dpu.edu.tr/</a:t>
            </a:r>
            <a:endParaRPr lang="tr-TR" dirty="0">
              <a:uFill>
                <a:noFill/>
              </a:uFill>
            </a:endParaRPr>
          </a:p>
          <a:p>
            <a:pPr lvl="0" indent="-304800">
              <a:lnSpc>
                <a:spcPct val="115000"/>
              </a:lnSpc>
              <a:buClr>
                <a:schemeClr val="accent2"/>
              </a:buClr>
              <a:buSzPts val="1200"/>
            </a:pPr>
            <a:r>
              <a:rPr lang="en-US" dirty="0">
                <a:uFill>
                  <a:noFill/>
                </a:uFill>
                <a:hlinkClick r:id="rId10"/>
              </a:rPr>
              <a:t>https://www.youtube.com/</a:t>
            </a:r>
          </a:p>
          <a:p>
            <a:pPr lvl="0" indent="-304800">
              <a:lnSpc>
                <a:spcPct val="115000"/>
              </a:lnSpc>
              <a:buClr>
                <a:schemeClr val="accent2"/>
              </a:buClr>
              <a:buSzPts val="1200"/>
            </a:pPr>
            <a:r>
              <a:rPr lang="en-US" dirty="0">
                <a:uFill>
                  <a:noFill/>
                </a:uFill>
                <a:hlinkClick r:id="rId10"/>
              </a:rPr>
              <a:t>https://github.com/</a:t>
            </a:r>
            <a:endParaRPr dirty="0"/>
          </a:p>
          <a:p>
            <a:pPr lvl="0" indent="-304800">
              <a:lnSpc>
                <a:spcPct val="115000"/>
              </a:lnSpc>
              <a:buClr>
                <a:schemeClr val="accent2"/>
              </a:buClr>
              <a:buSzPts val="1200"/>
            </a:pPr>
            <a:r>
              <a:rPr lang="en-US" dirty="0">
                <a:uFill>
                  <a:noFill/>
                </a:uFill>
                <a:hlinkClick r:id="rId11"/>
              </a:rPr>
              <a:t>https://tr.wikipedia.org/</a:t>
            </a:r>
            <a:endParaRPr lang="tr-TR" dirty="0">
              <a:uFill>
                <a:noFill/>
              </a:uFill>
            </a:endParaRPr>
          </a:p>
          <a:p>
            <a:pPr indent="-304800">
              <a:lnSpc>
                <a:spcPct val="115000"/>
              </a:lnSpc>
              <a:buClr>
                <a:schemeClr val="accent2"/>
              </a:buClr>
              <a:buSzPts val="1200"/>
            </a:pPr>
            <a:r>
              <a:rPr lang="en-US" dirty="0">
                <a:uFill>
                  <a:noFill/>
                </a:uFill>
                <a:hlinkClick r:id="rId11"/>
              </a:rPr>
              <a:t>https://www.webcebir.com/</a:t>
            </a:r>
          </a:p>
          <a:p>
            <a:pPr marL="152400" lvl="0" indent="0">
              <a:lnSpc>
                <a:spcPct val="115000"/>
              </a:lnSpc>
              <a:buClr>
                <a:schemeClr val="accent2"/>
              </a:buClr>
              <a:buSzPts val="1200"/>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48"/>
          <p:cNvPicPr preferRelativeResize="0"/>
          <p:nvPr/>
        </p:nvPicPr>
        <p:blipFill rotWithShape="1">
          <a:blip r:embed="rId3">
            <a:alphaModFix/>
          </a:blip>
          <a:srcRect t="1279" b="21643"/>
          <a:stretch/>
        </p:blipFill>
        <p:spPr>
          <a:xfrm>
            <a:off x="0" y="0"/>
            <a:ext cx="9144000" cy="2540000"/>
          </a:xfrm>
          <a:prstGeom prst="rect">
            <a:avLst/>
          </a:prstGeom>
          <a:noFill/>
          <a:ln>
            <a:noFill/>
          </a:ln>
        </p:spPr>
      </p:pic>
      <p:sp>
        <p:nvSpPr>
          <p:cNvPr id="688" name="Google Shape;688;p48"/>
          <p:cNvSpPr txBox="1">
            <a:spLocks noGrp="1"/>
          </p:cNvSpPr>
          <p:nvPr>
            <p:ph type="title"/>
          </p:nvPr>
        </p:nvSpPr>
        <p:spPr>
          <a:xfrm>
            <a:off x="713099" y="2620450"/>
            <a:ext cx="3754992"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4500" dirty="0"/>
              <a:t>Teşekkürler</a:t>
            </a:r>
            <a:endParaRPr sz="4500" dirty="0"/>
          </a:p>
        </p:txBody>
      </p:sp>
      <p:sp>
        <p:nvSpPr>
          <p:cNvPr id="690" name="Google Shape;690;p48"/>
          <p:cNvSpPr/>
          <p:nvPr/>
        </p:nvSpPr>
        <p:spPr>
          <a:xfrm>
            <a:off x="8191123" y="3085071"/>
            <a:ext cx="17" cy="17"/>
          </a:xfrm>
          <a:custGeom>
            <a:avLst/>
            <a:gdLst/>
            <a:ahLst/>
            <a:cxnLst/>
            <a:rect l="l" t="t" r="r" b="b"/>
            <a:pathLst>
              <a:path w="1" h="1" fill="none" extrusionOk="0">
                <a:moveTo>
                  <a:pt x="1" y="1"/>
                </a:moveTo>
                <a:close/>
              </a:path>
            </a:pathLst>
          </a:custGeom>
          <a:solidFill>
            <a:schemeClr val="accent2"/>
          </a:solid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698" name="Google Shape;698;p48"/>
          <p:cNvSpPr txBox="1"/>
          <p:nvPr/>
        </p:nvSpPr>
        <p:spPr>
          <a:xfrm>
            <a:off x="713100" y="3718738"/>
            <a:ext cx="2588700" cy="8289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tr-TR" dirty="0">
                <a:solidFill>
                  <a:srgbClr val="000000"/>
                </a:solidFill>
                <a:latin typeface="Nunito Sans"/>
                <a:ea typeface="Nunito Sans"/>
                <a:cs typeface="Nunito Sans"/>
                <a:sym typeface="Nunito Sans"/>
              </a:rPr>
              <a:t>Ahmad Saghir</a:t>
            </a:r>
          </a:p>
          <a:p>
            <a:pPr marL="0" lvl="0" indent="0" algn="l">
              <a:spcBef>
                <a:spcPts val="0"/>
              </a:spcBef>
              <a:spcAft>
                <a:spcPts val="0"/>
              </a:spcAft>
              <a:buNone/>
            </a:pPr>
            <a:r>
              <a:rPr lang="tr-TR" dirty="0">
                <a:latin typeface="Nunito Sans"/>
                <a:ea typeface="Nunito Sans"/>
                <a:cs typeface="Nunito Sans"/>
                <a:sym typeface="Nunito Sans"/>
              </a:rPr>
              <a:t>170290606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7"/>
          <p:cNvSpPr/>
          <p:nvPr/>
        </p:nvSpPr>
        <p:spPr>
          <a:xfrm>
            <a:off x="4286250" y="1389600"/>
            <a:ext cx="4144500" cy="2363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7"/>
          <p:cNvSpPr txBox="1">
            <a:spLocks noGrp="1"/>
          </p:cNvSpPr>
          <p:nvPr>
            <p:ph type="subTitle" idx="1"/>
          </p:nvPr>
        </p:nvSpPr>
        <p:spPr>
          <a:xfrm>
            <a:off x="4683300" y="2221425"/>
            <a:ext cx="3546300" cy="722666"/>
          </a:xfrm>
          <a:prstGeom prst="rect">
            <a:avLst/>
          </a:prstGeom>
        </p:spPr>
        <p:txBody>
          <a:bodyPr spcFirstLastPara="1" wrap="square" lIns="91425" tIns="91425" rIns="91425" bIns="91425" anchor="t" anchorCtr="0">
            <a:noAutofit/>
          </a:bodyPr>
          <a:lstStyle/>
          <a:p>
            <a:r>
              <a:rPr lang="tr-TR" dirty="0"/>
              <a:t>Hastane otomasyonu ile ilgili akla gelen her şey modüldür.</a:t>
            </a:r>
            <a:endParaRPr lang="en-US" dirty="0"/>
          </a:p>
        </p:txBody>
      </p:sp>
      <p:sp>
        <p:nvSpPr>
          <p:cNvPr id="196" name="Google Shape;196;p27"/>
          <p:cNvSpPr txBox="1">
            <a:spLocks noGrp="1"/>
          </p:cNvSpPr>
          <p:nvPr>
            <p:ph type="title"/>
          </p:nvPr>
        </p:nvSpPr>
        <p:spPr>
          <a:xfrm>
            <a:off x="4683300" y="1637475"/>
            <a:ext cx="3346800" cy="56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Modüller</a:t>
            </a:r>
            <a:endParaRPr dirty="0"/>
          </a:p>
        </p:txBody>
      </p:sp>
      <p:sp>
        <p:nvSpPr>
          <p:cNvPr id="197" name="Google Shape;197;p27"/>
          <p:cNvSpPr/>
          <p:nvPr/>
        </p:nvSpPr>
        <p:spPr>
          <a:xfrm>
            <a:off x="3959950" y="1066800"/>
            <a:ext cx="667800" cy="667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8" name="Google Shape;198;p27"/>
          <p:cNvGrpSpPr/>
          <p:nvPr/>
        </p:nvGrpSpPr>
        <p:grpSpPr>
          <a:xfrm>
            <a:off x="4116308" y="1351405"/>
            <a:ext cx="355184" cy="98694"/>
            <a:chOff x="874800" y="1192250"/>
            <a:chExt cx="178925" cy="49725"/>
          </a:xfrm>
        </p:grpSpPr>
        <p:sp>
          <p:nvSpPr>
            <p:cNvPr id="199" name="Google Shape;199;p27"/>
            <p:cNvSpPr/>
            <p:nvPr/>
          </p:nvSpPr>
          <p:spPr>
            <a:xfrm>
              <a:off x="939400" y="1192250"/>
              <a:ext cx="49725" cy="49725"/>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27"/>
            <p:cNvSpPr/>
            <p:nvPr/>
          </p:nvSpPr>
          <p:spPr>
            <a:xfrm>
              <a:off x="874800" y="1192250"/>
              <a:ext cx="49725" cy="49725"/>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27"/>
            <p:cNvSpPr/>
            <p:nvPr/>
          </p:nvSpPr>
          <p:spPr>
            <a:xfrm>
              <a:off x="1003975" y="1192250"/>
              <a:ext cx="49750" cy="49725"/>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 name="Google Shape;202;p27"/>
          <p:cNvGrpSpPr/>
          <p:nvPr/>
        </p:nvGrpSpPr>
        <p:grpSpPr>
          <a:xfrm>
            <a:off x="7150825" y="3518475"/>
            <a:ext cx="747900" cy="457500"/>
            <a:chOff x="7150825" y="3518475"/>
            <a:chExt cx="747900" cy="457500"/>
          </a:xfrm>
        </p:grpSpPr>
        <p:grpSp>
          <p:nvGrpSpPr>
            <p:cNvPr id="203" name="Google Shape;203;p27"/>
            <p:cNvGrpSpPr/>
            <p:nvPr/>
          </p:nvGrpSpPr>
          <p:grpSpPr>
            <a:xfrm>
              <a:off x="7150825" y="3518475"/>
              <a:ext cx="747900" cy="457500"/>
              <a:chOff x="7150825" y="3518475"/>
              <a:chExt cx="747900" cy="457500"/>
            </a:xfrm>
          </p:grpSpPr>
          <p:sp>
            <p:nvSpPr>
              <p:cNvPr id="204" name="Google Shape;204;p27"/>
              <p:cNvSpPr/>
              <p:nvPr/>
            </p:nvSpPr>
            <p:spPr>
              <a:xfrm>
                <a:off x="7150825" y="3518475"/>
                <a:ext cx="747900" cy="457500"/>
              </a:xfrm>
              <a:prstGeom prst="roundRect">
                <a:avLst>
                  <a:gd name="adj" fmla="val 50000"/>
                </a:avLst>
              </a:prstGeom>
              <a:solidFill>
                <a:schemeClr val="accent6"/>
              </a:solidFill>
              <a:ln>
                <a:noFill/>
              </a:ln>
              <a:effectLst>
                <a:outerShdw blurRad="214313" dist="952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27"/>
              <p:cNvSpPr/>
              <p:nvPr/>
            </p:nvSpPr>
            <p:spPr>
              <a:xfrm rot="-5400000">
                <a:off x="7513566" y="3642335"/>
                <a:ext cx="22418" cy="209781"/>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27"/>
              <p:cNvSpPr/>
              <p:nvPr/>
            </p:nvSpPr>
            <p:spPr>
              <a:xfrm rot="-5400000">
                <a:off x="7474723" y="3692226"/>
                <a:ext cx="199887" cy="109998"/>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7" name="Google Shape;207;p27">
              <a:hlinkClick r:id="" action="ppaction://hlinkshowjump?jump=nextslide"/>
            </p:cNvPr>
            <p:cNvSpPr/>
            <p:nvPr/>
          </p:nvSpPr>
          <p:spPr>
            <a:xfrm>
              <a:off x="7150825" y="35184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77398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p:nvPr/>
        </p:nvSpPr>
        <p:spPr>
          <a:xfrm>
            <a:off x="713101" y="1178265"/>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28"/>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a:t>
            </a:r>
            <a:r>
              <a:rPr lang="tr-TR" dirty="0"/>
              <a:t>ü</a:t>
            </a:r>
            <a:r>
              <a:rPr lang="en" dirty="0"/>
              <a:t>ller</a:t>
            </a:r>
            <a:endParaRPr dirty="0"/>
          </a:p>
        </p:txBody>
      </p:sp>
      <p:sp>
        <p:nvSpPr>
          <p:cNvPr id="219" name="Google Shape;219;p28"/>
          <p:cNvSpPr txBox="1">
            <a:spLocks noGrp="1"/>
          </p:cNvSpPr>
          <p:nvPr>
            <p:ph type="subTitle" idx="1"/>
          </p:nvPr>
        </p:nvSpPr>
        <p:spPr>
          <a:xfrm>
            <a:off x="713100" y="1281473"/>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Randevular</a:t>
            </a:r>
            <a:endParaRPr dirty="0"/>
          </a:p>
        </p:txBody>
      </p:sp>
      <p:sp>
        <p:nvSpPr>
          <p:cNvPr id="31" name="Google Shape;212;p28"/>
          <p:cNvSpPr/>
          <p:nvPr/>
        </p:nvSpPr>
        <p:spPr>
          <a:xfrm>
            <a:off x="2666591" y="1178265"/>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19;p28"/>
          <p:cNvSpPr txBox="1">
            <a:spLocks noGrp="1"/>
          </p:cNvSpPr>
          <p:nvPr>
            <p:ph type="subTitle" idx="1"/>
          </p:nvPr>
        </p:nvSpPr>
        <p:spPr>
          <a:xfrm>
            <a:off x="2666590" y="1281473"/>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Hastalar</a:t>
            </a:r>
            <a:endParaRPr dirty="0"/>
          </a:p>
        </p:txBody>
      </p:sp>
      <p:sp>
        <p:nvSpPr>
          <p:cNvPr id="33" name="Google Shape;212;p28"/>
          <p:cNvSpPr/>
          <p:nvPr/>
        </p:nvSpPr>
        <p:spPr>
          <a:xfrm>
            <a:off x="4620081" y="1178265"/>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19;p28"/>
          <p:cNvSpPr txBox="1">
            <a:spLocks noGrp="1"/>
          </p:cNvSpPr>
          <p:nvPr>
            <p:ph type="subTitle" idx="1"/>
          </p:nvPr>
        </p:nvSpPr>
        <p:spPr>
          <a:xfrm>
            <a:off x="4620080" y="1281473"/>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Kurumlar</a:t>
            </a:r>
            <a:endParaRPr dirty="0"/>
          </a:p>
        </p:txBody>
      </p:sp>
      <p:sp>
        <p:nvSpPr>
          <p:cNvPr id="35" name="Google Shape;212;p28"/>
          <p:cNvSpPr/>
          <p:nvPr/>
        </p:nvSpPr>
        <p:spPr>
          <a:xfrm>
            <a:off x="6573571" y="1178265"/>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19;p28"/>
          <p:cNvSpPr txBox="1">
            <a:spLocks noGrp="1"/>
          </p:cNvSpPr>
          <p:nvPr>
            <p:ph type="subTitle" idx="1"/>
          </p:nvPr>
        </p:nvSpPr>
        <p:spPr>
          <a:xfrm>
            <a:off x="6573570" y="1281473"/>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Hasta Tipleri</a:t>
            </a:r>
            <a:endParaRPr dirty="0"/>
          </a:p>
        </p:txBody>
      </p:sp>
      <p:sp>
        <p:nvSpPr>
          <p:cNvPr id="37" name="Google Shape;212;p28"/>
          <p:cNvSpPr/>
          <p:nvPr/>
        </p:nvSpPr>
        <p:spPr>
          <a:xfrm>
            <a:off x="713101" y="2145230"/>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19;p28"/>
          <p:cNvSpPr txBox="1">
            <a:spLocks noGrp="1"/>
          </p:cNvSpPr>
          <p:nvPr>
            <p:ph type="subTitle" idx="1"/>
          </p:nvPr>
        </p:nvSpPr>
        <p:spPr>
          <a:xfrm>
            <a:off x="713100" y="2248438"/>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Doktorlar</a:t>
            </a:r>
            <a:endParaRPr dirty="0"/>
          </a:p>
        </p:txBody>
      </p:sp>
      <p:sp>
        <p:nvSpPr>
          <p:cNvPr id="39" name="Google Shape;212;p28"/>
          <p:cNvSpPr/>
          <p:nvPr/>
        </p:nvSpPr>
        <p:spPr>
          <a:xfrm>
            <a:off x="2666591" y="2145230"/>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19;p28"/>
          <p:cNvSpPr txBox="1">
            <a:spLocks noGrp="1"/>
          </p:cNvSpPr>
          <p:nvPr>
            <p:ph type="subTitle" idx="1"/>
          </p:nvPr>
        </p:nvSpPr>
        <p:spPr>
          <a:xfrm>
            <a:off x="2666590" y="2248438"/>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Unvanlar</a:t>
            </a:r>
            <a:endParaRPr dirty="0"/>
          </a:p>
        </p:txBody>
      </p:sp>
      <p:sp>
        <p:nvSpPr>
          <p:cNvPr id="41" name="Google Shape;212;p28"/>
          <p:cNvSpPr/>
          <p:nvPr/>
        </p:nvSpPr>
        <p:spPr>
          <a:xfrm>
            <a:off x="4620081" y="2145230"/>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19;p28"/>
          <p:cNvSpPr txBox="1">
            <a:spLocks noGrp="1"/>
          </p:cNvSpPr>
          <p:nvPr>
            <p:ph type="subTitle" idx="1"/>
          </p:nvPr>
        </p:nvSpPr>
        <p:spPr>
          <a:xfrm>
            <a:off x="4620080" y="2248438"/>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Viziteler</a:t>
            </a:r>
            <a:endParaRPr dirty="0"/>
          </a:p>
        </p:txBody>
      </p:sp>
      <p:sp>
        <p:nvSpPr>
          <p:cNvPr id="43" name="Google Shape;212;p28"/>
          <p:cNvSpPr/>
          <p:nvPr/>
        </p:nvSpPr>
        <p:spPr>
          <a:xfrm>
            <a:off x="6573571" y="2145230"/>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19;p28"/>
          <p:cNvSpPr txBox="1">
            <a:spLocks noGrp="1"/>
          </p:cNvSpPr>
          <p:nvPr>
            <p:ph type="subTitle" idx="1"/>
          </p:nvPr>
        </p:nvSpPr>
        <p:spPr>
          <a:xfrm>
            <a:off x="6573570" y="2248438"/>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Ameliyatlar</a:t>
            </a:r>
            <a:endParaRPr dirty="0"/>
          </a:p>
        </p:txBody>
      </p:sp>
      <p:sp>
        <p:nvSpPr>
          <p:cNvPr id="45" name="Google Shape;212;p28"/>
          <p:cNvSpPr/>
          <p:nvPr/>
        </p:nvSpPr>
        <p:spPr>
          <a:xfrm>
            <a:off x="713100" y="3112194"/>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19;p28"/>
          <p:cNvSpPr txBox="1">
            <a:spLocks noGrp="1"/>
          </p:cNvSpPr>
          <p:nvPr>
            <p:ph type="subTitle" idx="1"/>
          </p:nvPr>
        </p:nvSpPr>
        <p:spPr>
          <a:xfrm>
            <a:off x="713099" y="3215402"/>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Hasta Yatış</a:t>
            </a:r>
            <a:endParaRPr dirty="0"/>
          </a:p>
        </p:txBody>
      </p:sp>
      <p:sp>
        <p:nvSpPr>
          <p:cNvPr id="47" name="Google Shape;212;p28"/>
          <p:cNvSpPr/>
          <p:nvPr/>
        </p:nvSpPr>
        <p:spPr>
          <a:xfrm>
            <a:off x="2666590" y="3112194"/>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19;p28"/>
          <p:cNvSpPr txBox="1">
            <a:spLocks noGrp="1"/>
          </p:cNvSpPr>
          <p:nvPr>
            <p:ph type="subTitle" idx="1"/>
          </p:nvPr>
        </p:nvSpPr>
        <p:spPr>
          <a:xfrm>
            <a:off x="2666589" y="3215402"/>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Hasta Çıkış</a:t>
            </a:r>
            <a:endParaRPr dirty="0"/>
          </a:p>
        </p:txBody>
      </p:sp>
      <p:sp>
        <p:nvSpPr>
          <p:cNvPr id="49" name="Google Shape;212;p28"/>
          <p:cNvSpPr/>
          <p:nvPr/>
        </p:nvSpPr>
        <p:spPr>
          <a:xfrm>
            <a:off x="4620080" y="3112194"/>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19;p28"/>
          <p:cNvSpPr txBox="1">
            <a:spLocks noGrp="1"/>
          </p:cNvSpPr>
          <p:nvPr>
            <p:ph type="subTitle" idx="1"/>
          </p:nvPr>
        </p:nvSpPr>
        <p:spPr>
          <a:xfrm>
            <a:off x="4592368" y="3215402"/>
            <a:ext cx="164910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Hasta Öncelik</a:t>
            </a:r>
            <a:endParaRPr dirty="0"/>
          </a:p>
        </p:txBody>
      </p:sp>
      <p:sp>
        <p:nvSpPr>
          <p:cNvPr id="51" name="Google Shape;212;p28"/>
          <p:cNvSpPr/>
          <p:nvPr/>
        </p:nvSpPr>
        <p:spPr>
          <a:xfrm>
            <a:off x="6573570" y="3112194"/>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19;p28"/>
          <p:cNvSpPr txBox="1">
            <a:spLocks noGrp="1"/>
          </p:cNvSpPr>
          <p:nvPr>
            <p:ph type="subTitle" idx="1"/>
          </p:nvPr>
        </p:nvSpPr>
        <p:spPr>
          <a:xfrm>
            <a:off x="6573569" y="3215402"/>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Servisler</a:t>
            </a:r>
            <a:endParaRPr dirty="0"/>
          </a:p>
        </p:txBody>
      </p:sp>
      <p:sp>
        <p:nvSpPr>
          <p:cNvPr id="53" name="Google Shape;212;p28"/>
          <p:cNvSpPr/>
          <p:nvPr/>
        </p:nvSpPr>
        <p:spPr>
          <a:xfrm>
            <a:off x="713100" y="4079159"/>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19;p28"/>
          <p:cNvSpPr txBox="1">
            <a:spLocks noGrp="1"/>
          </p:cNvSpPr>
          <p:nvPr>
            <p:ph type="subTitle" idx="1"/>
          </p:nvPr>
        </p:nvSpPr>
        <p:spPr>
          <a:xfrm>
            <a:off x="713099" y="4182367"/>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Yataklar</a:t>
            </a:r>
            <a:endParaRPr dirty="0"/>
          </a:p>
        </p:txBody>
      </p:sp>
      <p:sp>
        <p:nvSpPr>
          <p:cNvPr id="55" name="Google Shape;212;p28"/>
          <p:cNvSpPr/>
          <p:nvPr/>
        </p:nvSpPr>
        <p:spPr>
          <a:xfrm>
            <a:off x="2666590" y="4079159"/>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19;p28"/>
          <p:cNvSpPr txBox="1">
            <a:spLocks noGrp="1"/>
          </p:cNvSpPr>
          <p:nvPr>
            <p:ph type="subTitle" idx="1"/>
          </p:nvPr>
        </p:nvSpPr>
        <p:spPr>
          <a:xfrm>
            <a:off x="2666589" y="4182367"/>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Reçeteler</a:t>
            </a:r>
            <a:endParaRPr dirty="0"/>
          </a:p>
        </p:txBody>
      </p:sp>
      <p:sp>
        <p:nvSpPr>
          <p:cNvPr id="57" name="Google Shape;212;p28"/>
          <p:cNvSpPr/>
          <p:nvPr/>
        </p:nvSpPr>
        <p:spPr>
          <a:xfrm>
            <a:off x="4620080" y="4079159"/>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19;p28"/>
          <p:cNvSpPr txBox="1">
            <a:spLocks noGrp="1"/>
          </p:cNvSpPr>
          <p:nvPr>
            <p:ph type="subTitle" idx="1"/>
          </p:nvPr>
        </p:nvSpPr>
        <p:spPr>
          <a:xfrm>
            <a:off x="4620079" y="4182367"/>
            <a:ext cx="1593683"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İlaçlar</a:t>
            </a:r>
            <a:endParaRPr dirty="0"/>
          </a:p>
        </p:txBody>
      </p:sp>
      <p:sp>
        <p:nvSpPr>
          <p:cNvPr id="59" name="Google Shape;212;p28"/>
          <p:cNvSpPr/>
          <p:nvPr/>
        </p:nvSpPr>
        <p:spPr>
          <a:xfrm>
            <a:off x="6573570" y="4079159"/>
            <a:ext cx="1593682" cy="62701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19;p28"/>
          <p:cNvSpPr txBox="1">
            <a:spLocks noGrp="1"/>
          </p:cNvSpPr>
          <p:nvPr>
            <p:ph type="subTitle" idx="1"/>
          </p:nvPr>
        </p:nvSpPr>
        <p:spPr>
          <a:xfrm>
            <a:off x="6521612" y="4182366"/>
            <a:ext cx="1697595"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Hasta Refakatı</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4"/>
        <p:cNvGrpSpPr/>
        <p:nvPr/>
      </p:nvGrpSpPr>
      <p:grpSpPr>
        <a:xfrm>
          <a:off x="0" y="0"/>
          <a:ext cx="0" cy="0"/>
          <a:chOff x="0" y="0"/>
          <a:chExt cx="0" cy="0"/>
        </a:xfrm>
      </p:grpSpPr>
      <p:sp>
        <p:nvSpPr>
          <p:cNvPr id="285" name="Google Shape;285;p30"/>
          <p:cNvSpPr/>
          <p:nvPr/>
        </p:nvSpPr>
        <p:spPr>
          <a:xfrm>
            <a:off x="2785212" y="1428525"/>
            <a:ext cx="4142100" cy="2359200"/>
          </a:xfrm>
          <a:prstGeom prst="roundRect">
            <a:avLst>
              <a:gd name="adj" fmla="val 1184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0"/>
          <p:cNvSpPr/>
          <p:nvPr/>
        </p:nvSpPr>
        <p:spPr>
          <a:xfrm>
            <a:off x="2468248" y="1094625"/>
            <a:ext cx="667801" cy="66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30"/>
          <p:cNvSpPr txBox="1">
            <a:spLocks noGrp="1"/>
          </p:cNvSpPr>
          <p:nvPr>
            <p:ph type="title"/>
          </p:nvPr>
        </p:nvSpPr>
        <p:spPr>
          <a:xfrm>
            <a:off x="3363062" y="1804850"/>
            <a:ext cx="3032050" cy="84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Diyagramlar</a:t>
            </a:r>
            <a:endParaRPr dirty="0"/>
          </a:p>
        </p:txBody>
      </p:sp>
      <p:sp>
        <p:nvSpPr>
          <p:cNvPr id="287" name="Google Shape;287;p30"/>
          <p:cNvSpPr txBox="1">
            <a:spLocks noGrp="1"/>
          </p:cNvSpPr>
          <p:nvPr>
            <p:ph type="subTitle" idx="1"/>
          </p:nvPr>
        </p:nvSpPr>
        <p:spPr>
          <a:xfrm>
            <a:off x="3363062" y="2492924"/>
            <a:ext cx="2843700" cy="10546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Her hangi bir olayın gelişim ve değişimini gösteren grafik.</a:t>
            </a:r>
            <a:endParaRPr dirty="0"/>
          </a:p>
        </p:txBody>
      </p:sp>
      <p:grpSp>
        <p:nvGrpSpPr>
          <p:cNvPr id="290" name="Google Shape;290;p30"/>
          <p:cNvGrpSpPr/>
          <p:nvPr/>
        </p:nvGrpSpPr>
        <p:grpSpPr>
          <a:xfrm>
            <a:off x="5647212" y="3547687"/>
            <a:ext cx="747900" cy="457500"/>
            <a:chOff x="5549225" y="3480787"/>
            <a:chExt cx="747900" cy="457500"/>
          </a:xfrm>
        </p:grpSpPr>
        <p:grpSp>
          <p:nvGrpSpPr>
            <p:cNvPr id="291" name="Google Shape;291;p30"/>
            <p:cNvGrpSpPr/>
            <p:nvPr/>
          </p:nvGrpSpPr>
          <p:grpSpPr>
            <a:xfrm>
              <a:off x="5549225" y="3480787"/>
              <a:ext cx="747900" cy="457500"/>
              <a:chOff x="5549225" y="3480787"/>
              <a:chExt cx="747900" cy="457500"/>
            </a:xfrm>
          </p:grpSpPr>
          <p:sp>
            <p:nvSpPr>
              <p:cNvPr id="292" name="Google Shape;292;p30"/>
              <p:cNvSpPr/>
              <p:nvPr/>
            </p:nvSpPr>
            <p:spPr>
              <a:xfrm>
                <a:off x="5549225" y="3480787"/>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30"/>
              <p:cNvSpPr/>
              <p:nvPr/>
            </p:nvSpPr>
            <p:spPr>
              <a:xfrm rot="-5400000">
                <a:off x="5911966" y="3604646"/>
                <a:ext cx="22418" cy="209781"/>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0"/>
              <p:cNvSpPr/>
              <p:nvPr/>
            </p:nvSpPr>
            <p:spPr>
              <a:xfrm rot="-5400000">
                <a:off x="5873123" y="3654538"/>
                <a:ext cx="199887" cy="109998"/>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5" name="Google Shape;295;p30">
              <a:hlinkClick r:id="" action="ppaction://hlinkshowjump?jump=nextslide"/>
            </p:cNvPr>
            <p:cNvSpPr/>
            <p:nvPr/>
          </p:nvSpPr>
          <p:spPr>
            <a:xfrm>
              <a:off x="5549225" y="3480787"/>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198;p27"/>
          <p:cNvGrpSpPr/>
          <p:nvPr/>
        </p:nvGrpSpPr>
        <p:grpSpPr>
          <a:xfrm>
            <a:off x="2624556" y="1379178"/>
            <a:ext cx="355184" cy="98694"/>
            <a:chOff x="874800" y="1192250"/>
            <a:chExt cx="178925" cy="49725"/>
          </a:xfrm>
        </p:grpSpPr>
        <p:sp>
          <p:nvSpPr>
            <p:cNvPr id="14" name="Google Shape;199;p27"/>
            <p:cNvSpPr/>
            <p:nvPr/>
          </p:nvSpPr>
          <p:spPr>
            <a:xfrm>
              <a:off x="939400" y="1192250"/>
              <a:ext cx="49725" cy="49725"/>
            </a:xfrm>
            <a:custGeom>
              <a:avLst/>
              <a:gdLst/>
              <a:ahLst/>
              <a:cxnLst/>
              <a:rect l="l" t="t" r="r" b="b"/>
              <a:pathLst>
                <a:path w="1989" h="1989" extrusionOk="0">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00;p27"/>
            <p:cNvSpPr/>
            <p:nvPr/>
          </p:nvSpPr>
          <p:spPr>
            <a:xfrm>
              <a:off x="874800" y="1192250"/>
              <a:ext cx="49725" cy="49725"/>
            </a:xfrm>
            <a:custGeom>
              <a:avLst/>
              <a:gdLst/>
              <a:ahLst/>
              <a:cxnLst/>
              <a:rect l="l" t="t" r="r" b="b"/>
              <a:pathLst>
                <a:path w="1989" h="1989" extrusionOk="0">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01;p27"/>
            <p:cNvSpPr/>
            <p:nvPr/>
          </p:nvSpPr>
          <p:spPr>
            <a:xfrm>
              <a:off x="1003975" y="1192250"/>
              <a:ext cx="49750" cy="49725"/>
            </a:xfrm>
            <a:custGeom>
              <a:avLst/>
              <a:gdLst/>
              <a:ahLst/>
              <a:cxnLst/>
              <a:rect l="l" t="t" r="r" b="b"/>
              <a:pathLst>
                <a:path w="1990" h="1989" extrusionOk="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p>
            <a:pPr lvl="0"/>
            <a:r>
              <a:rPr lang="tr-TR" dirty="0"/>
              <a:t>ER Diagram</a:t>
            </a:r>
          </a:p>
        </p:txBody>
      </p:sp>
      <p:sp>
        <p:nvSpPr>
          <p:cNvPr id="362" name="Google Shape;362;p33"/>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p>
            <a:pPr lvl="0" indent="-292100">
              <a:buClr>
                <a:schemeClr val="accent4"/>
              </a:buClr>
              <a:buSzPts val="1000"/>
            </a:pPr>
            <a:r>
              <a:rPr lang="tr-TR" dirty="0"/>
              <a:t>Varlık-bağıntı modeli (İngilizce: Entity-relationship model), gerçek hayattaki nesneler ve aralarındaki ilişkileri, bağlantıları tasvir eden bir modelleme tekniğidir.</a:t>
            </a:r>
          </a:p>
        </p:txBody>
      </p:sp>
      <p:grpSp>
        <p:nvGrpSpPr>
          <p:cNvPr id="363" name="Google Shape;363;p33"/>
          <p:cNvGrpSpPr/>
          <p:nvPr/>
        </p:nvGrpSpPr>
        <p:grpSpPr>
          <a:xfrm>
            <a:off x="794950" y="3171275"/>
            <a:ext cx="747900" cy="457500"/>
            <a:chOff x="794950" y="3171275"/>
            <a:chExt cx="747900" cy="457500"/>
          </a:xfrm>
        </p:grpSpPr>
        <p:sp>
          <p:nvSpPr>
            <p:cNvPr id="364" name="Google Shape;364;p33"/>
            <p:cNvSpPr/>
            <p:nvPr/>
          </p:nvSpPr>
          <p:spPr>
            <a:xfrm>
              <a:off x="794950" y="3171275"/>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3"/>
            <p:cNvGrpSpPr/>
            <p:nvPr/>
          </p:nvGrpSpPr>
          <p:grpSpPr>
            <a:xfrm rot="-5400000">
              <a:off x="1068956" y="3295135"/>
              <a:ext cx="199887" cy="209781"/>
              <a:chOff x="3319368" y="1152602"/>
              <a:chExt cx="90500" cy="94975"/>
            </a:xfrm>
          </p:grpSpPr>
          <p:sp>
            <p:nvSpPr>
              <p:cNvPr id="366" name="Google Shape;366;p33"/>
              <p:cNvSpPr/>
              <p:nvPr/>
            </p:nvSpPr>
            <p:spPr>
              <a:xfrm>
                <a:off x="3359543" y="1152602"/>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3"/>
              <p:cNvSpPr/>
              <p:nvPr/>
            </p:nvSpPr>
            <p:spPr>
              <a:xfrm>
                <a:off x="3319368" y="1197777"/>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8" name="Google Shape;368;p33">
              <a:hlinkClick r:id="" action="ppaction://hlinkshowjump?jump=nextslide"/>
            </p:cNvPr>
            <p:cNvSpPr/>
            <p:nvPr/>
          </p:nvSpPr>
          <p:spPr>
            <a:xfrm>
              <a:off x="794950" y="31712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3"/>
          <p:cNvSpPr txBox="1">
            <a:spLocks noGrp="1"/>
          </p:cNvSpPr>
          <p:nvPr>
            <p:ph type="title"/>
          </p:nvPr>
        </p:nvSpPr>
        <p:spPr>
          <a:xfrm>
            <a:off x="706350" y="1830475"/>
            <a:ext cx="3163500" cy="1482300"/>
          </a:xfrm>
          <a:prstGeom prst="rect">
            <a:avLst/>
          </a:prstGeom>
        </p:spPr>
        <p:txBody>
          <a:bodyPr spcFirstLastPara="1" wrap="square" lIns="91425" tIns="91425" rIns="91425" bIns="91425" anchor="ctr" anchorCtr="0">
            <a:noAutofit/>
          </a:bodyPr>
          <a:lstStyle/>
          <a:p>
            <a:pPr lvl="0"/>
            <a:r>
              <a:rPr lang="en-US" dirty="0"/>
              <a:t>Use-Case </a:t>
            </a:r>
            <a:r>
              <a:rPr lang="tr-TR" dirty="0"/>
              <a:t>Diagram</a:t>
            </a:r>
          </a:p>
        </p:txBody>
      </p:sp>
      <p:sp>
        <p:nvSpPr>
          <p:cNvPr id="362" name="Google Shape;362;p33"/>
          <p:cNvSpPr txBox="1">
            <a:spLocks noGrp="1"/>
          </p:cNvSpPr>
          <p:nvPr>
            <p:ph type="body" idx="1"/>
          </p:nvPr>
        </p:nvSpPr>
        <p:spPr>
          <a:xfrm>
            <a:off x="4572000" y="863425"/>
            <a:ext cx="3849600" cy="3416400"/>
          </a:xfrm>
          <a:prstGeom prst="rect">
            <a:avLst/>
          </a:prstGeom>
        </p:spPr>
        <p:txBody>
          <a:bodyPr spcFirstLastPara="1" wrap="square" lIns="91425" tIns="91425" rIns="91425" bIns="91425" anchor="ctr" anchorCtr="0">
            <a:noAutofit/>
          </a:bodyPr>
          <a:lstStyle/>
          <a:p>
            <a:pPr lvl="0" indent="-292100">
              <a:buClr>
                <a:schemeClr val="accent4"/>
              </a:buClr>
              <a:buSzPts val="1000"/>
            </a:pPr>
            <a:r>
              <a:rPr lang="tr-TR" dirty="0"/>
              <a:t>Kullanım senaryosu diyagramı ("use-case diagram") yazılım ve diğer sistemlerin modellenmesinde kullanılan Unified Modeling Language, kısaca UML'in 14 diyagramından biridir. Kullanım senaryosu diyagramında tipik olarak kullanım senaryoları ve bağımlılıkları ve ilişkileri ile aktörler gösterilir.</a:t>
            </a:r>
          </a:p>
          <a:p>
            <a:pPr lvl="0" indent="-292100">
              <a:buClr>
                <a:schemeClr val="accent4"/>
              </a:buClr>
              <a:buSzPts val="1000"/>
            </a:pPr>
            <a:r>
              <a:rPr lang="tr-TR" dirty="0"/>
              <a:t>Hastalar, doktorlar, hemşireler ve sistem personeli hastane otomasyon üzerinden yapabilecekleri ön görülen işlemleri göstermektedir.</a:t>
            </a:r>
          </a:p>
        </p:txBody>
      </p:sp>
      <p:grpSp>
        <p:nvGrpSpPr>
          <p:cNvPr id="363" name="Google Shape;363;p33"/>
          <p:cNvGrpSpPr/>
          <p:nvPr/>
        </p:nvGrpSpPr>
        <p:grpSpPr>
          <a:xfrm>
            <a:off x="794950" y="3171275"/>
            <a:ext cx="747900" cy="457500"/>
            <a:chOff x="794950" y="3171275"/>
            <a:chExt cx="747900" cy="457500"/>
          </a:xfrm>
        </p:grpSpPr>
        <p:sp>
          <p:nvSpPr>
            <p:cNvPr id="364" name="Google Shape;364;p33"/>
            <p:cNvSpPr/>
            <p:nvPr/>
          </p:nvSpPr>
          <p:spPr>
            <a:xfrm>
              <a:off x="794950" y="3171275"/>
              <a:ext cx="747900" cy="4575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5" name="Google Shape;365;p33"/>
            <p:cNvGrpSpPr/>
            <p:nvPr/>
          </p:nvGrpSpPr>
          <p:grpSpPr>
            <a:xfrm rot="-5400000">
              <a:off x="1068956" y="3295135"/>
              <a:ext cx="199887" cy="209781"/>
              <a:chOff x="3319368" y="1152602"/>
              <a:chExt cx="90500" cy="94975"/>
            </a:xfrm>
          </p:grpSpPr>
          <p:sp>
            <p:nvSpPr>
              <p:cNvPr id="366" name="Google Shape;366;p33"/>
              <p:cNvSpPr/>
              <p:nvPr/>
            </p:nvSpPr>
            <p:spPr>
              <a:xfrm>
                <a:off x="3359543" y="1152602"/>
                <a:ext cx="10150" cy="94975"/>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3"/>
              <p:cNvSpPr/>
              <p:nvPr/>
            </p:nvSpPr>
            <p:spPr>
              <a:xfrm>
                <a:off x="3319368" y="1197777"/>
                <a:ext cx="90500" cy="49800"/>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8" name="Google Shape;368;p33">
              <a:hlinkClick r:id="" action="ppaction://hlinkshowjump?jump=nextslide"/>
            </p:cNvPr>
            <p:cNvSpPr/>
            <p:nvPr/>
          </p:nvSpPr>
          <p:spPr>
            <a:xfrm>
              <a:off x="794950" y="3171275"/>
              <a:ext cx="747900" cy="4575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01762420"/>
      </p:ext>
    </p:extLst>
  </p:cSld>
  <p:clrMapOvr>
    <a:masterClrMapping/>
  </p:clrMapOvr>
</p:sld>
</file>

<file path=ppt/theme/theme1.xml><?xml version="1.0" encoding="utf-8"?>
<a:theme xmlns:a="http://schemas.openxmlformats.org/drawingml/2006/main" name="Medical Technology Advances by Slidesgo">
  <a:themeElements>
    <a:clrScheme name="Simple Light">
      <a:dk1>
        <a:srgbClr val="1F2B6C"/>
      </a:dk1>
      <a:lt1>
        <a:srgbClr val="FFFFFF"/>
      </a:lt1>
      <a:dk2>
        <a:srgbClr val="000000"/>
      </a:dk2>
      <a:lt2>
        <a:srgbClr val="EEEEEE"/>
      </a:lt2>
      <a:accent1>
        <a:srgbClr val="E7F7FF"/>
      </a:accent1>
      <a:accent2>
        <a:srgbClr val="159FED"/>
      </a:accent2>
      <a:accent3>
        <a:srgbClr val="73E1CD"/>
      </a:accent3>
      <a:accent4>
        <a:srgbClr val="8292E8"/>
      </a:accent4>
      <a:accent5>
        <a:srgbClr val="8292E8"/>
      </a:accent5>
      <a:accent6>
        <a:srgbClr val="1F2B6C"/>
      </a:accent6>
      <a:hlink>
        <a:srgbClr val="1F2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TotalTime>
  <Words>1376</Words>
  <Application>Microsoft Office PowerPoint</Application>
  <PresentationFormat>On-screen Show (16:9)</PresentationFormat>
  <Paragraphs>238</Paragraphs>
  <Slides>45</Slides>
  <Notes>42</Notes>
  <HiddenSlides>0</HiddenSlides>
  <MMClips>3</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Medical Technology Advances by Slidesgo</vt:lpstr>
      <vt:lpstr>Hastane Otomasyonu Projesi</vt:lpstr>
      <vt:lpstr>Projenin Amacı</vt:lpstr>
      <vt:lpstr>Projenin Kapsamı</vt:lpstr>
      <vt:lpstr>Proje Analizi</vt:lpstr>
      <vt:lpstr>Modüller</vt:lpstr>
      <vt:lpstr>Modüller</vt:lpstr>
      <vt:lpstr>Diyagramlar</vt:lpstr>
      <vt:lpstr>ER Diagram</vt:lpstr>
      <vt:lpstr>Use-Case Diagram</vt:lpstr>
      <vt:lpstr>Class Diagram</vt:lpstr>
      <vt:lpstr>Activity Diagram</vt:lpstr>
      <vt:lpstr>Flowchart Diagram</vt:lpstr>
      <vt:lpstr>Hastane Otomasyonu</vt:lpstr>
      <vt:lpstr>Projede Kullanılan Yazılımlar</vt:lpstr>
      <vt:lpstr>Routing</vt:lpstr>
      <vt:lpstr>web.php</vt:lpstr>
      <vt:lpstr>Controller</vt:lpstr>
      <vt:lpstr>HastaController.php</vt:lpstr>
      <vt:lpstr>HastaController.php</vt:lpstr>
      <vt:lpstr>HastaController.php</vt:lpstr>
      <vt:lpstr>HastaController.php</vt:lpstr>
      <vt:lpstr>HastaController.php</vt:lpstr>
      <vt:lpstr>HastaController.php</vt:lpstr>
      <vt:lpstr>HastaController.php</vt:lpstr>
      <vt:lpstr>HastaController.php</vt:lpstr>
      <vt:lpstr>HastaController.php</vt:lpstr>
      <vt:lpstr>PowerPoint Presentation</vt:lpstr>
      <vt:lpstr>Model</vt:lpstr>
      <vt:lpstr>Unvan.php</vt:lpstr>
      <vt:lpstr>Doktor.php</vt:lpstr>
      <vt:lpstr>PowerPoint Presentation</vt:lpstr>
      <vt:lpstr>Migration</vt:lpstr>
      <vt:lpstr>create_hastas_table.php</vt:lpstr>
      <vt:lpstr>views</vt:lpstr>
      <vt:lpstr>Layout</vt:lpstr>
      <vt:lpstr>layout.blade.php</vt:lpstr>
      <vt:lpstr>Anasayfa</vt:lpstr>
      <vt:lpstr>anasayfa.blade.php</vt:lpstr>
      <vt:lpstr>Hasta Oluştur</vt:lpstr>
      <vt:lpstr>Doktorlar</vt:lpstr>
      <vt:lpstr>Problem ve Çözüm</vt:lpstr>
      <vt:lpstr>UnvanController.php</vt:lpstr>
      <vt:lpstr>PowerPoint Presentation</vt:lpstr>
      <vt:lpstr>Kaynaklar</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Hastane Otomasyonu Projesi</dc:title>
  <cp:lastModifiedBy>Ahmad Saghir</cp:lastModifiedBy>
  <cp:revision>50</cp:revision>
  <dcterms:modified xsi:type="dcterms:W3CDTF">2024-01-30T22:28:42Z</dcterms:modified>
</cp:coreProperties>
</file>